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331" r:id="rId3"/>
    <p:sldId id="301" r:id="rId4"/>
    <p:sldId id="294" r:id="rId5"/>
    <p:sldId id="283" r:id="rId6"/>
    <p:sldId id="318" r:id="rId7"/>
    <p:sldId id="326" r:id="rId8"/>
    <p:sldId id="316" r:id="rId9"/>
    <p:sldId id="327" r:id="rId10"/>
    <p:sldId id="303" r:id="rId11"/>
    <p:sldId id="296" r:id="rId12"/>
    <p:sldId id="297" r:id="rId13"/>
    <p:sldId id="299" r:id="rId14"/>
    <p:sldId id="305" r:id="rId15"/>
    <p:sldId id="313" r:id="rId16"/>
    <p:sldId id="325" r:id="rId17"/>
    <p:sldId id="323" r:id="rId18"/>
    <p:sldId id="321" r:id="rId19"/>
    <p:sldId id="320" r:id="rId20"/>
    <p:sldId id="322" r:id="rId21"/>
    <p:sldId id="319" r:id="rId22"/>
    <p:sldId id="308" r:id="rId23"/>
    <p:sldId id="309" r:id="rId24"/>
    <p:sldId id="310" r:id="rId25"/>
    <p:sldId id="312" r:id="rId26"/>
    <p:sldId id="329" r:id="rId27"/>
    <p:sldId id="311" r:id="rId28"/>
    <p:sldId id="317" r:id="rId29"/>
    <p:sldId id="330" r:id="rId30"/>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731182-E67F-4567-AC37-26A6846874AB}" v="25" dt="2025-07-13T16:26:27.0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0" d="100"/>
          <a:sy n="50" d="100"/>
        </p:scale>
        <p:origin x="240"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la Nikitina" userId="c427924ab51c8e7d" providerId="LiveId" clId="{2C731182-E67F-4567-AC37-26A6846874AB}"/>
    <pc:docChg chg="undo custSel addSld delSld modSld">
      <pc:chgData name="Bela Nikitina" userId="c427924ab51c8e7d" providerId="LiveId" clId="{2C731182-E67F-4567-AC37-26A6846874AB}" dt="2025-07-13T16:29:05.325" v="688" actId="1076"/>
      <pc:docMkLst>
        <pc:docMk/>
      </pc:docMkLst>
      <pc:sldChg chg="modSp mod">
        <pc:chgData name="Bela Nikitina" userId="c427924ab51c8e7d" providerId="LiveId" clId="{2C731182-E67F-4567-AC37-26A6846874AB}" dt="2025-03-06T11:27:38.046" v="495" actId="1076"/>
        <pc:sldMkLst>
          <pc:docMk/>
          <pc:sldMk cId="3038640452" sldId="256"/>
        </pc:sldMkLst>
      </pc:sldChg>
      <pc:sldChg chg="del">
        <pc:chgData name="Bela Nikitina" userId="c427924ab51c8e7d" providerId="LiveId" clId="{2C731182-E67F-4567-AC37-26A6846874AB}" dt="2025-03-06T11:29:48.389" v="536" actId="47"/>
        <pc:sldMkLst>
          <pc:docMk/>
          <pc:sldMk cId="4152729160" sldId="267"/>
        </pc:sldMkLst>
      </pc:sldChg>
      <pc:sldChg chg="del">
        <pc:chgData name="Bela Nikitina" userId="c427924ab51c8e7d" providerId="LiveId" clId="{2C731182-E67F-4567-AC37-26A6846874AB}" dt="2025-03-06T11:29:47.156" v="535" actId="47"/>
        <pc:sldMkLst>
          <pc:docMk/>
          <pc:sldMk cId="2823929956" sldId="293"/>
        </pc:sldMkLst>
      </pc:sldChg>
      <pc:sldChg chg="del">
        <pc:chgData name="Bela Nikitina" userId="c427924ab51c8e7d" providerId="LiveId" clId="{2C731182-E67F-4567-AC37-26A6846874AB}" dt="2025-03-06T11:29:58.388" v="538" actId="47"/>
        <pc:sldMkLst>
          <pc:docMk/>
          <pc:sldMk cId="799228565" sldId="300"/>
        </pc:sldMkLst>
      </pc:sldChg>
      <pc:sldChg chg="modSp mod">
        <pc:chgData name="Bela Nikitina" userId="c427924ab51c8e7d" providerId="LiveId" clId="{2C731182-E67F-4567-AC37-26A6846874AB}" dt="2025-03-06T11:28:31.976" v="534" actId="20577"/>
        <pc:sldMkLst>
          <pc:docMk/>
          <pc:sldMk cId="4053679471" sldId="301"/>
        </pc:sldMkLst>
      </pc:sldChg>
      <pc:sldChg chg="del">
        <pc:chgData name="Bela Nikitina" userId="c427924ab51c8e7d" providerId="LiveId" clId="{2C731182-E67F-4567-AC37-26A6846874AB}" dt="2025-03-06T11:30:05.856" v="540" actId="47"/>
        <pc:sldMkLst>
          <pc:docMk/>
          <pc:sldMk cId="2799208778" sldId="304"/>
        </pc:sldMkLst>
      </pc:sldChg>
      <pc:sldChg chg="del">
        <pc:chgData name="Bela Nikitina" userId="c427924ab51c8e7d" providerId="LiveId" clId="{2C731182-E67F-4567-AC37-26A6846874AB}" dt="2025-03-06T11:30:03.364" v="539" actId="47"/>
        <pc:sldMkLst>
          <pc:docMk/>
          <pc:sldMk cId="2731097533" sldId="307"/>
        </pc:sldMkLst>
      </pc:sldChg>
      <pc:sldChg chg="modSp mod">
        <pc:chgData name="Bela Nikitina" userId="c427924ab51c8e7d" providerId="LiveId" clId="{2C731182-E67F-4567-AC37-26A6846874AB}" dt="2025-03-06T11:19:17.045" v="1" actId="1035"/>
        <pc:sldMkLst>
          <pc:docMk/>
          <pc:sldMk cId="2612670182" sldId="318"/>
        </pc:sldMkLst>
      </pc:sldChg>
      <pc:sldChg chg="modSp">
        <pc:chgData name="Bela Nikitina" userId="c427924ab51c8e7d" providerId="LiveId" clId="{2C731182-E67F-4567-AC37-26A6846874AB}" dt="2025-03-06T11:31:09.797" v="544" actId="1076"/>
        <pc:sldMkLst>
          <pc:docMk/>
          <pc:sldMk cId="832348410" sldId="325"/>
        </pc:sldMkLst>
      </pc:sldChg>
      <pc:sldChg chg="del">
        <pc:chgData name="Bela Nikitina" userId="c427924ab51c8e7d" providerId="LiveId" clId="{2C731182-E67F-4567-AC37-26A6846874AB}" dt="2025-03-06T11:29:54.211" v="537" actId="47"/>
        <pc:sldMkLst>
          <pc:docMk/>
          <pc:sldMk cId="2493718815" sldId="328"/>
        </pc:sldMkLst>
      </pc:sldChg>
      <pc:sldChg chg="addSp delSp modSp add mod setBg delDesignElem">
        <pc:chgData name="Bela Nikitina" userId="c427924ab51c8e7d" providerId="LiveId" clId="{2C731182-E67F-4567-AC37-26A6846874AB}" dt="2025-07-13T16:29:05.325" v="688" actId="1076"/>
        <pc:sldMkLst>
          <pc:docMk/>
          <pc:sldMk cId="475997004" sldId="331"/>
        </pc:sldMkLst>
        <pc:spChg chg="mod">
          <ac:chgData name="Bela Nikitina" userId="c427924ab51c8e7d" providerId="LiveId" clId="{2C731182-E67F-4567-AC37-26A6846874AB}" dt="2025-07-13T16:29:05.325" v="688" actId="1076"/>
          <ac:spMkLst>
            <pc:docMk/>
            <pc:sldMk cId="475997004" sldId="331"/>
            <ac:spMk id="2" creationId="{CFC3A6EF-B578-137E-0299-5783C84C6C12}"/>
          </ac:spMkLst>
        </pc:spChg>
        <pc:spChg chg="mod">
          <ac:chgData name="Bela Nikitina" userId="c427924ab51c8e7d" providerId="LiveId" clId="{2C731182-E67F-4567-AC37-26A6846874AB}" dt="2025-07-13T16:27:36.066" v="673" actId="14100"/>
          <ac:spMkLst>
            <pc:docMk/>
            <pc:sldMk cId="475997004" sldId="331"/>
            <ac:spMk id="3" creationId="{96D14ED8-0261-FBDD-16CA-381F32196F0B}"/>
          </ac:spMkLst>
        </pc:spChg>
        <pc:spChg chg="add mod">
          <ac:chgData name="Bela Nikitina" userId="c427924ab51c8e7d" providerId="LiveId" clId="{2C731182-E67F-4567-AC37-26A6846874AB}" dt="2025-07-13T16:27:50.818" v="676" actId="1076"/>
          <ac:spMkLst>
            <pc:docMk/>
            <pc:sldMk cId="475997004" sldId="331"/>
            <ac:spMk id="5" creationId="{E3316123-8D0C-B44C-E4FB-6549E0358177}"/>
          </ac:spMkLst>
        </pc:spChg>
        <pc:spChg chg="add del">
          <ac:chgData name="Bela Nikitina" userId="c427924ab51c8e7d" providerId="LiveId" clId="{2C731182-E67F-4567-AC37-26A6846874AB}" dt="2025-07-13T16:23:51.412" v="626" actId="26606"/>
          <ac:spMkLst>
            <pc:docMk/>
            <pc:sldMk cId="475997004" sldId="331"/>
            <ac:spMk id="19463" creationId="{8A94871E-96FC-4ADE-815B-41A636E34F1A}"/>
          </ac:spMkLst>
        </pc:spChg>
        <pc:spChg chg="add del">
          <ac:chgData name="Bela Nikitina" userId="c427924ab51c8e7d" providerId="LiveId" clId="{2C731182-E67F-4567-AC37-26A6846874AB}" dt="2025-07-13T16:23:51.412" v="626" actId="26606"/>
          <ac:spMkLst>
            <pc:docMk/>
            <pc:sldMk cId="475997004" sldId="331"/>
            <ac:spMk id="19465" creationId="{3FCFB1DE-0B7E-48CC-BA90-B2AB0889F9D6}"/>
          </ac:spMkLst>
        </pc:spChg>
        <pc:spChg chg="add del">
          <ac:chgData name="Bela Nikitina" userId="c427924ab51c8e7d" providerId="LiveId" clId="{2C731182-E67F-4567-AC37-26A6846874AB}" dt="2025-07-13T16:24:01.380" v="628" actId="26606"/>
          <ac:spMkLst>
            <pc:docMk/>
            <pc:sldMk cId="475997004" sldId="331"/>
            <ac:spMk id="19467" creationId="{04812C46-200A-4DEB-A05E-3ED6C68C2387}"/>
          </ac:spMkLst>
        </pc:spChg>
        <pc:spChg chg="add del">
          <ac:chgData name="Bela Nikitina" userId="c427924ab51c8e7d" providerId="LiveId" clId="{2C731182-E67F-4567-AC37-26A6846874AB}" dt="2025-07-13T16:24:01.380" v="628" actId="26606"/>
          <ac:spMkLst>
            <pc:docMk/>
            <pc:sldMk cId="475997004" sldId="331"/>
            <ac:spMk id="19468" creationId="{A783CD55-1776-4C75-9A8F-D1179C0C7B48}"/>
          </ac:spMkLst>
        </pc:spChg>
        <pc:spChg chg="add del">
          <ac:chgData name="Bela Nikitina" userId="c427924ab51c8e7d" providerId="LiveId" clId="{2C731182-E67F-4567-AC37-26A6846874AB}" dt="2025-07-13T16:26:16.649" v="657" actId="26606"/>
          <ac:spMkLst>
            <pc:docMk/>
            <pc:sldMk cId="475997004" sldId="331"/>
            <ac:spMk id="19469" creationId="{08980754-6F4B-43C9-B9BE-127B6BED6586}"/>
          </ac:spMkLst>
        </pc:spChg>
        <pc:spChg chg="add del">
          <ac:chgData name="Bela Nikitina" userId="c427924ab51c8e7d" providerId="LiveId" clId="{2C731182-E67F-4567-AC37-26A6846874AB}" dt="2025-07-13T16:24:09.307" v="630" actId="26606"/>
          <ac:spMkLst>
            <pc:docMk/>
            <pc:sldMk cId="475997004" sldId="331"/>
            <ac:spMk id="19470" creationId="{B34F5AD2-EDBD-4BBD-A55C-EAFFD0C7097A}"/>
          </ac:spMkLst>
        </pc:spChg>
        <pc:spChg chg="add del">
          <ac:chgData name="Bela Nikitina" userId="c427924ab51c8e7d" providerId="LiveId" clId="{2C731182-E67F-4567-AC37-26A6846874AB}" dt="2025-07-13T16:24:09.307" v="630" actId="26606"/>
          <ac:spMkLst>
            <pc:docMk/>
            <pc:sldMk cId="475997004" sldId="331"/>
            <ac:spMk id="19471" creationId="{C3896A03-3945-419A-B66B-4EE266EDD152}"/>
          </ac:spMkLst>
        </pc:spChg>
        <pc:spChg chg="add del">
          <ac:chgData name="Bela Nikitina" userId="c427924ab51c8e7d" providerId="LiveId" clId="{2C731182-E67F-4567-AC37-26A6846874AB}" dt="2025-07-13T16:24:09.307" v="630" actId="26606"/>
          <ac:spMkLst>
            <pc:docMk/>
            <pc:sldMk cId="475997004" sldId="331"/>
            <ac:spMk id="19472" creationId="{450D3AD2-FA80-415F-A9CE-54D884561CD7}"/>
          </ac:spMkLst>
        </pc:spChg>
        <pc:spChg chg="add del">
          <ac:chgData name="Bela Nikitina" userId="c427924ab51c8e7d" providerId="LiveId" clId="{2C731182-E67F-4567-AC37-26A6846874AB}" dt="2025-07-13T16:26:16.649" v="657" actId="26606"/>
          <ac:spMkLst>
            <pc:docMk/>
            <pc:sldMk cId="475997004" sldId="331"/>
            <ac:spMk id="19474" creationId="{2F687420-BEB4-45CD-8226-339BE553B8E6}"/>
          </ac:spMkLst>
        </pc:spChg>
        <pc:spChg chg="add del">
          <ac:chgData name="Bela Nikitina" userId="c427924ab51c8e7d" providerId="LiveId" clId="{2C731182-E67F-4567-AC37-26A6846874AB}" dt="2025-07-13T16:26:16.649" v="657" actId="26606"/>
          <ac:spMkLst>
            <pc:docMk/>
            <pc:sldMk cId="475997004" sldId="331"/>
            <ac:spMk id="19475" creationId="{169CC832-2974-4E8D-90ED-3E2941BA7336}"/>
          </ac:spMkLst>
        </pc:spChg>
        <pc:spChg chg="add del">
          <ac:chgData name="Bela Nikitina" userId="c427924ab51c8e7d" providerId="LiveId" clId="{2C731182-E67F-4567-AC37-26A6846874AB}" dt="2025-07-13T16:26:16.649" v="657" actId="26606"/>
          <ac:spMkLst>
            <pc:docMk/>
            <pc:sldMk cId="475997004" sldId="331"/>
            <ac:spMk id="19476" creationId="{55222F96-971A-4F90-B841-6BAB416C7AC1}"/>
          </ac:spMkLst>
        </pc:spChg>
        <pc:spChg chg="add del">
          <ac:chgData name="Bela Nikitina" userId="c427924ab51c8e7d" providerId="LiveId" clId="{2C731182-E67F-4567-AC37-26A6846874AB}" dt="2025-07-13T16:26:16.649" v="657" actId="26606"/>
          <ac:spMkLst>
            <pc:docMk/>
            <pc:sldMk cId="475997004" sldId="331"/>
            <ac:spMk id="19477" creationId="{2C1BBA94-3F40-40AA-8BB9-E69E25E537C1}"/>
          </ac:spMkLst>
        </pc:spChg>
        <pc:spChg chg="add del">
          <ac:chgData name="Bela Nikitina" userId="c427924ab51c8e7d" providerId="LiveId" clId="{2C731182-E67F-4567-AC37-26A6846874AB}" dt="2025-07-13T16:26:08.127" v="654" actId="26606"/>
          <ac:spMkLst>
            <pc:docMk/>
            <pc:sldMk cId="475997004" sldId="331"/>
            <ac:spMk id="19482" creationId="{47942995-B07F-4636-9A06-C6A104B260A8}"/>
          </ac:spMkLst>
        </pc:spChg>
        <pc:spChg chg="add del">
          <ac:chgData name="Bela Nikitina" userId="c427924ab51c8e7d" providerId="LiveId" clId="{2C731182-E67F-4567-AC37-26A6846874AB}" dt="2025-07-13T16:26:16.642" v="656" actId="26606"/>
          <ac:spMkLst>
            <pc:docMk/>
            <pc:sldMk cId="475997004" sldId="331"/>
            <ac:spMk id="19488" creationId="{04357C93-F0CB-4A1C-8F77-4E9063789819}"/>
          </ac:spMkLst>
        </pc:spChg>
        <pc:spChg chg="add del">
          <ac:chgData name="Bela Nikitina" userId="c427924ab51c8e7d" providerId="LiveId" clId="{2C731182-E67F-4567-AC37-26A6846874AB}" dt="2025-07-13T16:26:08.127" v="654" actId="26606"/>
          <ac:spMkLst>
            <pc:docMk/>
            <pc:sldMk cId="475997004" sldId="331"/>
            <ac:spMk id="19489" creationId="{B81933D1-5615-42C7-9C0B-4EB7105CCE2D}"/>
          </ac:spMkLst>
        </pc:spChg>
        <pc:spChg chg="add del">
          <ac:chgData name="Bela Nikitina" userId="c427924ab51c8e7d" providerId="LiveId" clId="{2C731182-E67F-4567-AC37-26A6846874AB}" dt="2025-07-13T16:26:08.127" v="654" actId="26606"/>
          <ac:spMkLst>
            <pc:docMk/>
            <pc:sldMk cId="475997004" sldId="331"/>
            <ac:spMk id="19491" creationId="{19C9EAEA-39D0-4B0E-A0EB-51E7B26740B1}"/>
          </ac:spMkLst>
        </pc:spChg>
        <pc:spChg chg="add del">
          <ac:chgData name="Bela Nikitina" userId="c427924ab51c8e7d" providerId="LiveId" clId="{2C731182-E67F-4567-AC37-26A6846874AB}" dt="2025-07-13T16:26:16.642" v="656" actId="26606"/>
          <ac:spMkLst>
            <pc:docMk/>
            <pc:sldMk cId="475997004" sldId="331"/>
            <ac:spMk id="19493" creationId="{9180DE06-7362-4888-AADA-7AADD57AC49D}"/>
          </ac:spMkLst>
        </pc:spChg>
        <pc:spChg chg="add del">
          <ac:chgData name="Bela Nikitina" userId="c427924ab51c8e7d" providerId="LiveId" clId="{2C731182-E67F-4567-AC37-26A6846874AB}" dt="2025-07-13T16:26:37.659" v="661" actId="26606"/>
          <ac:spMkLst>
            <pc:docMk/>
            <pc:sldMk cId="475997004" sldId="331"/>
            <ac:spMk id="19498" creationId="{86BF47BD-DB8D-4367-B0B5-D4A6D1A32F7C}"/>
          </ac:spMkLst>
        </pc:spChg>
        <pc:spChg chg="add del">
          <ac:chgData name="Bela Nikitina" userId="c427924ab51c8e7d" providerId="LiveId" clId="{2C731182-E67F-4567-AC37-26A6846874AB}" dt="2025-07-13T16:26:37.648" v="660" actId="26606"/>
          <ac:spMkLst>
            <pc:docMk/>
            <pc:sldMk cId="475997004" sldId="331"/>
            <ac:spMk id="19504" creationId="{9180DE06-7362-4888-AADA-7AADD57AC49D}"/>
          </ac:spMkLst>
        </pc:spChg>
        <pc:spChg chg="add del">
          <ac:chgData name="Bela Nikitina" userId="c427924ab51c8e7d" providerId="LiveId" clId="{2C731182-E67F-4567-AC37-26A6846874AB}" dt="2025-07-13T16:26:37.648" v="660" actId="26606"/>
          <ac:spMkLst>
            <pc:docMk/>
            <pc:sldMk cId="475997004" sldId="331"/>
            <ac:spMk id="19510" creationId="{04357C93-F0CB-4A1C-8F77-4E9063789819}"/>
          </ac:spMkLst>
        </pc:spChg>
        <pc:spChg chg="add">
          <ac:chgData name="Bela Nikitina" userId="c427924ab51c8e7d" providerId="LiveId" clId="{2C731182-E67F-4567-AC37-26A6846874AB}" dt="2025-07-13T16:26:37.659" v="661" actId="26606"/>
          <ac:spMkLst>
            <pc:docMk/>
            <pc:sldMk cId="475997004" sldId="331"/>
            <ac:spMk id="19512" creationId="{3C54F4CE-85F0-46ED-80DA-9518C9251AD1}"/>
          </ac:spMkLst>
        </pc:spChg>
        <pc:spChg chg="add">
          <ac:chgData name="Bela Nikitina" userId="c427924ab51c8e7d" providerId="LiveId" clId="{2C731182-E67F-4567-AC37-26A6846874AB}" dt="2025-07-13T16:26:37.659" v="661" actId="26606"/>
          <ac:spMkLst>
            <pc:docMk/>
            <pc:sldMk cId="475997004" sldId="331"/>
            <ac:spMk id="19513" creationId="{DADD1FCA-8ACB-4958-81DD-4CDD6D3E1921}"/>
          </ac:spMkLst>
        </pc:spChg>
        <pc:grpChg chg="add del">
          <ac:chgData name="Bela Nikitina" userId="c427924ab51c8e7d" providerId="LiveId" clId="{2C731182-E67F-4567-AC37-26A6846874AB}" dt="2025-07-13T16:26:37.659" v="661" actId="26606"/>
          <ac:grpSpMkLst>
            <pc:docMk/>
            <pc:sldMk cId="475997004" sldId="331"/>
            <ac:grpSpMk id="19499" creationId="{D2A542E6-1924-4FE2-89D1-3CB19468C1F6}"/>
          </ac:grpSpMkLst>
        </pc:grpChg>
        <pc:grpChg chg="add del">
          <ac:chgData name="Bela Nikitina" userId="c427924ab51c8e7d" providerId="LiveId" clId="{2C731182-E67F-4567-AC37-26A6846874AB}" dt="2025-07-13T16:26:37.648" v="660" actId="26606"/>
          <ac:grpSpMkLst>
            <pc:docMk/>
            <pc:sldMk cId="475997004" sldId="331"/>
            <ac:grpSpMk id="19506" creationId="{3AF6A671-C637-4547-85F4-51B6D1881399}"/>
          </ac:grpSpMkLst>
        </pc:grpChg>
        <pc:picChg chg="mod ord">
          <ac:chgData name="Bela Nikitina" userId="c427924ab51c8e7d" providerId="LiveId" clId="{2C731182-E67F-4567-AC37-26A6846874AB}" dt="2025-07-13T16:26:37.659" v="661" actId="26606"/>
          <ac:picMkLst>
            <pc:docMk/>
            <pc:sldMk cId="475997004" sldId="331"/>
            <ac:picMk id="19458" creationId="{D1ED228C-CEE7-1C44-3C0D-C645CC1C8FC6}"/>
          </ac:picMkLst>
        </pc:picChg>
      </pc:sldChg>
    </pc:docChg>
  </pc:docChgLst>
</pc:chgInfo>
</file>

<file path=ppt/diagrams/_rels/data1.xml.rels><?xml version="1.0" encoding="UTF-8" standalone="yes"?>
<Relationships xmlns="http://schemas.openxmlformats.org/package/2006/relationships"><Relationship Id="rId1" Type="http://schemas.openxmlformats.org/officeDocument/2006/relationships/hyperlink" Target="https://www.businessoffashion.com/briefings/china/will-luxury-resale-take-off-in-china-its-complicated" TargetMode="External"/></Relationships>
</file>

<file path=ppt/diagrams/_rels/data2.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11" Type="http://schemas.openxmlformats.org/officeDocument/2006/relationships/image" Target="../media/image31.jpe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_rels/data3.xml.rels><?xml version="1.0" encoding="UTF-8" standalone="yes"?>
<Relationships xmlns="http://schemas.openxmlformats.org/package/2006/relationships"><Relationship Id="rId1" Type="http://schemas.openxmlformats.org/officeDocument/2006/relationships/image" Target="../media/image31.jpeg"/></Relationships>
</file>

<file path=ppt/diagrams/_rels/drawing1.xml.rels><?xml version="1.0" encoding="UTF-8" standalone="yes"?>
<Relationships xmlns="http://schemas.openxmlformats.org/package/2006/relationships"><Relationship Id="rId1" Type="http://schemas.openxmlformats.org/officeDocument/2006/relationships/hyperlink" Target="https://www.businessoffashion.com/briefings/china/will-luxury-resale-take-off-in-china-its-complicated" TargetMode="External"/></Relationships>
</file>

<file path=ppt/diagrams/_rels/drawing2.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CF7D57-239F-451E-8C48-715540649339}"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C76ACE02-1578-4067-B2EB-9409A41FA518}">
      <dgm:prSet custT="1"/>
      <dgm:spPr/>
      <dgm:t>
        <a:bodyPr/>
        <a:lstStyle/>
        <a:p>
          <a:r>
            <a:rPr lang="en-US" sz="1800" b="0" i="0" dirty="0"/>
            <a:t>In the West 70% of people using this secondhand platform do it because they “</a:t>
          </a:r>
          <a:r>
            <a:rPr lang="en-US" sz="1800" b="0" i="0" dirty="0">
              <a:hlinkClick xmlns:r="http://schemas.openxmlformats.org/officeDocument/2006/relationships" r:id="rId1">
                <a:extLst>
                  <a:ext uri="{A12FA001-AC4F-418D-AE19-62706E023703}">
                    <ahyp:hlinkClr xmlns:ahyp="http://schemas.microsoft.com/office/drawing/2018/hyperlinkcolor" val="tx"/>
                  </a:ext>
                </a:extLst>
              </a:hlinkClick>
            </a:rPr>
            <a:t>try to shop ethically</a:t>
          </a:r>
          <a:r>
            <a:rPr lang="en-US" sz="1800" b="0" i="0" dirty="0"/>
            <a:t>”. Even more, </a:t>
          </a:r>
          <a:r>
            <a:rPr lang="en-US" sz="1800" b="1" i="0" dirty="0"/>
            <a:t>57% of people mention that the environmental impact was their first concern</a:t>
          </a:r>
          <a:r>
            <a:rPr lang="en-US" sz="1800" b="0" i="0" dirty="0"/>
            <a:t>. </a:t>
          </a:r>
          <a:endParaRPr lang="en-US" sz="1800" dirty="0"/>
        </a:p>
      </dgm:t>
    </dgm:pt>
    <dgm:pt modelId="{F98E5150-546F-444D-88E3-82CBA8F8E592}" type="parTrans" cxnId="{FC49BFEF-59C9-497D-98D4-E396D18E60B3}">
      <dgm:prSet/>
      <dgm:spPr/>
      <dgm:t>
        <a:bodyPr/>
        <a:lstStyle/>
        <a:p>
          <a:endParaRPr lang="en-US"/>
        </a:p>
      </dgm:t>
    </dgm:pt>
    <dgm:pt modelId="{6BB1B98F-554C-4D3F-AAD7-F149E4F10C73}" type="sibTrans" cxnId="{FC49BFEF-59C9-497D-98D4-E396D18E60B3}">
      <dgm:prSet/>
      <dgm:spPr/>
      <dgm:t>
        <a:bodyPr/>
        <a:lstStyle/>
        <a:p>
          <a:endParaRPr lang="en-US"/>
        </a:p>
      </dgm:t>
    </dgm:pt>
    <dgm:pt modelId="{2368753E-C4A7-478D-9272-03D16C0B3F2E}">
      <dgm:prSet custT="1"/>
      <dgm:spPr/>
      <dgm:t>
        <a:bodyPr/>
        <a:lstStyle/>
        <a:p>
          <a:pPr>
            <a:buFont typeface="Arial" panose="020B0604020202020204" pitchFamily="34" charset="0"/>
            <a:buChar char="•"/>
          </a:pPr>
          <a:r>
            <a:rPr lang="en-US" sz="1600" b="0" i="0" dirty="0"/>
            <a:t>In China, secondhand is not trendy because of environmental concerns.</a:t>
          </a:r>
          <a:endParaRPr lang="en-US" sz="1600" b="1" i="0" dirty="0"/>
        </a:p>
        <a:p>
          <a:pPr>
            <a:buFont typeface="Arial" panose="020B0604020202020204" pitchFamily="34" charset="0"/>
            <a:buChar char="•"/>
          </a:pPr>
          <a:r>
            <a:rPr lang="en-US" sz="1600" b="1" i="0" dirty="0"/>
            <a:t>Affordability</a:t>
          </a:r>
          <a:r>
            <a:rPr lang="en-US" sz="1600" b="0" i="0" dirty="0"/>
            <a:t>: Chinese love to wear luxury brands. The possibility of having a rental or a secondhand service is a great opportunity for Chinese who can enjoy fulfilling a luxury lifestyle at a lower price.</a:t>
          </a:r>
        </a:p>
        <a:p>
          <a:pPr>
            <a:buFont typeface="Arial" panose="020B0604020202020204" pitchFamily="34" charset="0"/>
            <a:buChar char="•"/>
          </a:pPr>
          <a:r>
            <a:rPr lang="en-US" sz="1600" b="1" i="0" dirty="0" err="1"/>
            <a:t>Mianzi</a:t>
          </a:r>
          <a:r>
            <a:rPr lang="en-US" sz="1600" b="0" i="0" dirty="0"/>
            <a:t>: The ability to “keep the face” is very important in China. In Chinese, </a:t>
          </a:r>
          <a:r>
            <a:rPr lang="en-US" sz="1600" b="0" i="0" dirty="0" err="1"/>
            <a:t>mianzi</a:t>
          </a:r>
          <a:r>
            <a:rPr lang="en-US" sz="1600" b="0" i="0" dirty="0"/>
            <a:t> literally means “the face”, and describes the tendency of local people to keep up with appearances to save their dignity and honor. Having the possibility to buy secondhand products is a new way of keeping their face in Chinese society</a:t>
          </a:r>
        </a:p>
        <a:p>
          <a:pPr>
            <a:buFont typeface="Arial" panose="020B0604020202020204" pitchFamily="34" charset="0"/>
            <a:buChar char="•"/>
          </a:pPr>
          <a:r>
            <a:rPr lang="en-US" sz="1600" b="1" i="0" dirty="0"/>
            <a:t>Waste</a:t>
          </a:r>
          <a:r>
            <a:rPr lang="en-US" sz="1600" b="0" i="0" dirty="0"/>
            <a:t>: The tendency to have and keep numerous amounts of clothes is not seductive for the Chinese anymore. When they realized they wear some clothes only 1 or 2 times, they prefer to put them for rent or sale. It is a way to make extra money and avoid waste.</a:t>
          </a:r>
        </a:p>
      </dgm:t>
    </dgm:pt>
    <dgm:pt modelId="{5593B1CE-B532-4198-9E43-3B02366286DB}" type="parTrans" cxnId="{E8178B7D-C188-4795-B1F5-1DC3E8CAC77D}">
      <dgm:prSet/>
      <dgm:spPr/>
      <dgm:t>
        <a:bodyPr/>
        <a:lstStyle/>
        <a:p>
          <a:endParaRPr lang="LID4096"/>
        </a:p>
      </dgm:t>
    </dgm:pt>
    <dgm:pt modelId="{E4970037-AF75-4C94-81A6-8DF4FE1DDD74}" type="sibTrans" cxnId="{E8178B7D-C188-4795-B1F5-1DC3E8CAC77D}">
      <dgm:prSet/>
      <dgm:spPr/>
      <dgm:t>
        <a:bodyPr/>
        <a:lstStyle/>
        <a:p>
          <a:endParaRPr lang="LID4096"/>
        </a:p>
      </dgm:t>
    </dgm:pt>
    <dgm:pt modelId="{F32C99EB-76F9-4804-BB95-C412CA5EDF03}" type="pres">
      <dgm:prSet presAssocID="{DFCF7D57-239F-451E-8C48-715540649339}" presName="vert0" presStyleCnt="0">
        <dgm:presLayoutVars>
          <dgm:dir/>
          <dgm:animOne val="branch"/>
          <dgm:animLvl val="lvl"/>
        </dgm:presLayoutVars>
      </dgm:prSet>
      <dgm:spPr/>
    </dgm:pt>
    <dgm:pt modelId="{B167222E-0663-4DE2-AF39-7948CF1007F2}" type="pres">
      <dgm:prSet presAssocID="{2368753E-C4A7-478D-9272-03D16C0B3F2E}" presName="thickLine" presStyleLbl="alignNode1" presStyleIdx="0" presStyleCnt="2"/>
      <dgm:spPr/>
    </dgm:pt>
    <dgm:pt modelId="{CAE12355-1958-4990-B680-EFC04B3C6067}" type="pres">
      <dgm:prSet presAssocID="{2368753E-C4A7-478D-9272-03D16C0B3F2E}" presName="horz1" presStyleCnt="0"/>
      <dgm:spPr/>
    </dgm:pt>
    <dgm:pt modelId="{0E66CAA3-8E32-4F86-A5BC-6490CC62ABAD}" type="pres">
      <dgm:prSet presAssocID="{2368753E-C4A7-478D-9272-03D16C0B3F2E}" presName="tx1" presStyleLbl="revTx" presStyleIdx="0" presStyleCnt="2" custScaleY="292371"/>
      <dgm:spPr/>
    </dgm:pt>
    <dgm:pt modelId="{7DC6AF2F-5945-4FE7-8C1D-22B7C4902353}" type="pres">
      <dgm:prSet presAssocID="{2368753E-C4A7-478D-9272-03D16C0B3F2E}" presName="vert1" presStyleCnt="0"/>
      <dgm:spPr/>
    </dgm:pt>
    <dgm:pt modelId="{BC84F4DF-EA6F-488F-AAB1-75D5AAF0E2EC}" type="pres">
      <dgm:prSet presAssocID="{C76ACE02-1578-4067-B2EB-9409A41FA518}" presName="thickLine" presStyleLbl="alignNode1" presStyleIdx="1" presStyleCnt="2"/>
      <dgm:spPr/>
    </dgm:pt>
    <dgm:pt modelId="{4F971B43-C69A-42EC-AB5D-1AB109BB03C0}" type="pres">
      <dgm:prSet presAssocID="{C76ACE02-1578-4067-B2EB-9409A41FA518}" presName="horz1" presStyleCnt="0"/>
      <dgm:spPr/>
    </dgm:pt>
    <dgm:pt modelId="{D0A4E58D-76B3-4A3C-B8C1-23FBEEB9EBC9}" type="pres">
      <dgm:prSet presAssocID="{C76ACE02-1578-4067-B2EB-9409A41FA518}" presName="tx1" presStyleLbl="revTx" presStyleIdx="1" presStyleCnt="2"/>
      <dgm:spPr/>
    </dgm:pt>
    <dgm:pt modelId="{39015C3B-2BDB-4D4A-A35B-6A321A2D3BD3}" type="pres">
      <dgm:prSet presAssocID="{C76ACE02-1578-4067-B2EB-9409A41FA518}" presName="vert1" presStyleCnt="0"/>
      <dgm:spPr/>
    </dgm:pt>
  </dgm:ptLst>
  <dgm:cxnLst>
    <dgm:cxn modelId="{9512C609-1E85-4CF4-B872-B33F8646CEDE}" type="presOf" srcId="{C76ACE02-1578-4067-B2EB-9409A41FA518}" destId="{D0A4E58D-76B3-4A3C-B8C1-23FBEEB9EBC9}" srcOrd="0" destOrd="0" presId="urn:microsoft.com/office/officeart/2008/layout/LinedList"/>
    <dgm:cxn modelId="{E8178B7D-C188-4795-B1F5-1DC3E8CAC77D}" srcId="{DFCF7D57-239F-451E-8C48-715540649339}" destId="{2368753E-C4A7-478D-9272-03D16C0B3F2E}" srcOrd="0" destOrd="0" parTransId="{5593B1CE-B532-4198-9E43-3B02366286DB}" sibTransId="{E4970037-AF75-4C94-81A6-8DF4FE1DDD74}"/>
    <dgm:cxn modelId="{CCEBA4BD-A002-41C3-8038-7E0C79D2F8BE}" type="presOf" srcId="{2368753E-C4A7-478D-9272-03D16C0B3F2E}" destId="{0E66CAA3-8E32-4F86-A5BC-6490CC62ABAD}" srcOrd="0" destOrd="0" presId="urn:microsoft.com/office/officeart/2008/layout/LinedList"/>
    <dgm:cxn modelId="{FC49BFEF-59C9-497D-98D4-E396D18E60B3}" srcId="{DFCF7D57-239F-451E-8C48-715540649339}" destId="{C76ACE02-1578-4067-B2EB-9409A41FA518}" srcOrd="1" destOrd="0" parTransId="{F98E5150-546F-444D-88E3-82CBA8F8E592}" sibTransId="{6BB1B98F-554C-4D3F-AAD7-F149E4F10C73}"/>
    <dgm:cxn modelId="{C0787EFD-503B-44F6-B1EC-B0C20FE62A8D}" type="presOf" srcId="{DFCF7D57-239F-451E-8C48-715540649339}" destId="{F32C99EB-76F9-4804-BB95-C412CA5EDF03}" srcOrd="0" destOrd="0" presId="urn:microsoft.com/office/officeart/2008/layout/LinedList"/>
    <dgm:cxn modelId="{DB041532-040F-4C9F-8B3A-139075EE3D9C}" type="presParOf" srcId="{F32C99EB-76F9-4804-BB95-C412CA5EDF03}" destId="{B167222E-0663-4DE2-AF39-7948CF1007F2}" srcOrd="0" destOrd="0" presId="urn:microsoft.com/office/officeart/2008/layout/LinedList"/>
    <dgm:cxn modelId="{D5D6EAFA-46E2-4710-BE0A-DC4FAD240566}" type="presParOf" srcId="{F32C99EB-76F9-4804-BB95-C412CA5EDF03}" destId="{CAE12355-1958-4990-B680-EFC04B3C6067}" srcOrd="1" destOrd="0" presId="urn:microsoft.com/office/officeart/2008/layout/LinedList"/>
    <dgm:cxn modelId="{52E89690-B449-44C7-AD7C-EB504649677E}" type="presParOf" srcId="{CAE12355-1958-4990-B680-EFC04B3C6067}" destId="{0E66CAA3-8E32-4F86-A5BC-6490CC62ABAD}" srcOrd="0" destOrd="0" presId="urn:microsoft.com/office/officeart/2008/layout/LinedList"/>
    <dgm:cxn modelId="{2D2AD537-69B7-490F-ADD5-2D4752F500E4}" type="presParOf" srcId="{CAE12355-1958-4990-B680-EFC04B3C6067}" destId="{7DC6AF2F-5945-4FE7-8C1D-22B7C4902353}" srcOrd="1" destOrd="0" presId="urn:microsoft.com/office/officeart/2008/layout/LinedList"/>
    <dgm:cxn modelId="{66734D8E-5160-4ED0-97A0-79102C067105}" type="presParOf" srcId="{F32C99EB-76F9-4804-BB95-C412CA5EDF03}" destId="{BC84F4DF-EA6F-488F-AAB1-75D5AAF0E2EC}" srcOrd="2" destOrd="0" presId="urn:microsoft.com/office/officeart/2008/layout/LinedList"/>
    <dgm:cxn modelId="{EED340AF-B0A2-49D1-BCDE-F6644608A120}" type="presParOf" srcId="{F32C99EB-76F9-4804-BB95-C412CA5EDF03}" destId="{4F971B43-C69A-42EC-AB5D-1AB109BB03C0}" srcOrd="3" destOrd="0" presId="urn:microsoft.com/office/officeart/2008/layout/LinedList"/>
    <dgm:cxn modelId="{F795DC61-1312-47AC-B64A-C7542842E584}" type="presParOf" srcId="{4F971B43-C69A-42EC-AB5D-1AB109BB03C0}" destId="{D0A4E58D-76B3-4A3C-B8C1-23FBEEB9EBC9}" srcOrd="0" destOrd="0" presId="urn:microsoft.com/office/officeart/2008/layout/LinedList"/>
    <dgm:cxn modelId="{A48E3304-4FDC-49B4-B0FA-5309327FB4D8}" type="presParOf" srcId="{4F971B43-C69A-42EC-AB5D-1AB109BB03C0}" destId="{39015C3B-2BDB-4D4A-A35B-6A321A2D3BD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FF45FC-D884-4AD4-B310-2735A4D1C06F}"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353ECF2E-46F5-4019-BCD3-6DB63A24A0D5}">
      <dgm:prSet custT="1"/>
      <dgm:spPr/>
      <dgm:t>
        <a:bodyPr/>
        <a:lstStyle/>
        <a:p>
          <a:pPr>
            <a:lnSpc>
              <a:spcPct val="100000"/>
            </a:lnSpc>
          </a:pPr>
          <a:r>
            <a:rPr lang="en-US" sz="2000" b="1" i="0" dirty="0"/>
            <a:t>Workshops: </a:t>
          </a:r>
          <a:r>
            <a:rPr lang="en-US" sz="1100" b="0" i="0" dirty="0"/>
            <a:t>Hosting workshops that provide hands-on experience in creating sustainable and ethical clothing can help people understand the effort and resources required to create sustainable clothing. These workshops can cover topics such as sourcing sustainable fabrics, natural dyeing, ethical production, and upcycling.</a:t>
          </a:r>
          <a:endParaRPr lang="en-US" sz="1100" dirty="0"/>
        </a:p>
      </dgm:t>
    </dgm:pt>
    <dgm:pt modelId="{88118ACC-4B98-4EE5-881B-4F7F7FC9E2E1}" type="parTrans" cxnId="{D21F0706-5DFB-4CF1-BFCC-5D549D5ED383}">
      <dgm:prSet/>
      <dgm:spPr/>
      <dgm:t>
        <a:bodyPr/>
        <a:lstStyle/>
        <a:p>
          <a:endParaRPr lang="en-US"/>
        </a:p>
      </dgm:t>
    </dgm:pt>
    <dgm:pt modelId="{1A678ACA-0624-4B67-B75F-D3B804D47816}" type="sibTrans" cxnId="{D21F0706-5DFB-4CF1-BFCC-5D549D5ED383}">
      <dgm:prSet/>
      <dgm:spPr/>
      <dgm:t>
        <a:bodyPr/>
        <a:lstStyle/>
        <a:p>
          <a:endParaRPr lang="en-US"/>
        </a:p>
      </dgm:t>
    </dgm:pt>
    <dgm:pt modelId="{63E23863-F831-46AC-B35A-E5C8B9096716}">
      <dgm:prSet custT="1"/>
      <dgm:spPr/>
      <dgm:t>
        <a:bodyPr/>
        <a:lstStyle/>
        <a:p>
          <a:pPr>
            <a:lnSpc>
              <a:spcPct val="100000"/>
            </a:lnSpc>
          </a:pPr>
          <a:r>
            <a:rPr lang="en-US" sz="2000" b="1" i="0" dirty="0"/>
            <a:t>Fashion Shows: </a:t>
          </a:r>
          <a:r>
            <a:rPr lang="en-US" sz="1100" b="0" i="0" dirty="0"/>
            <a:t>Fashion shows featuring sustainable and ethical clothing brands can showcase the style and creativity of these brands while highlighting their values and mission. These shows can be an opportunity for people to see how sustainable and ethical clothing can be stylish and trendy.</a:t>
          </a:r>
          <a:endParaRPr lang="en-US" sz="1100" dirty="0"/>
        </a:p>
      </dgm:t>
    </dgm:pt>
    <dgm:pt modelId="{93B97817-074A-4262-93C4-57BCB4E7C555}" type="parTrans" cxnId="{ECEC09D6-29D5-45C3-A0E4-326B56C20ADB}">
      <dgm:prSet/>
      <dgm:spPr/>
      <dgm:t>
        <a:bodyPr/>
        <a:lstStyle/>
        <a:p>
          <a:endParaRPr lang="en-US"/>
        </a:p>
      </dgm:t>
    </dgm:pt>
    <dgm:pt modelId="{DE55544C-4426-4850-932B-1E174598DD1B}" type="sibTrans" cxnId="{ECEC09D6-29D5-45C3-A0E4-326B56C20ADB}">
      <dgm:prSet/>
      <dgm:spPr/>
      <dgm:t>
        <a:bodyPr/>
        <a:lstStyle/>
        <a:p>
          <a:endParaRPr lang="en-US"/>
        </a:p>
      </dgm:t>
    </dgm:pt>
    <dgm:pt modelId="{0BC06794-2DC6-4682-A293-7121F0A59C33}">
      <dgm:prSet custT="1"/>
      <dgm:spPr/>
      <dgm:t>
        <a:bodyPr/>
        <a:lstStyle/>
        <a:p>
          <a:pPr>
            <a:lnSpc>
              <a:spcPct val="100000"/>
            </a:lnSpc>
          </a:pPr>
          <a:r>
            <a:rPr lang="en-US" sz="2000" b="1" i="0" dirty="0"/>
            <a:t>Expert Panels: </a:t>
          </a:r>
          <a:r>
            <a:rPr lang="en-US" sz="1100" b="0" i="0" dirty="0"/>
            <a:t>Hosting expert panels featuring professionals in the sustainable and ethical clothing industry can provide a platform for people to ask questions and learn more about sustainable and ethical practices. These panels can cover topics such as sustainable fabrics, ethical production, and fair trade.</a:t>
          </a:r>
          <a:endParaRPr lang="en-US" sz="1100" dirty="0"/>
        </a:p>
      </dgm:t>
    </dgm:pt>
    <dgm:pt modelId="{F812550C-DDA8-4234-B159-EBDA36904B25}" type="parTrans" cxnId="{D9717073-869B-41AC-B03D-905BAB3ED316}">
      <dgm:prSet/>
      <dgm:spPr/>
      <dgm:t>
        <a:bodyPr/>
        <a:lstStyle/>
        <a:p>
          <a:endParaRPr lang="en-US"/>
        </a:p>
      </dgm:t>
    </dgm:pt>
    <dgm:pt modelId="{FE93674D-88DE-4AEE-9FA1-679A918AF225}" type="sibTrans" cxnId="{D9717073-869B-41AC-B03D-905BAB3ED316}">
      <dgm:prSet/>
      <dgm:spPr/>
      <dgm:t>
        <a:bodyPr/>
        <a:lstStyle/>
        <a:p>
          <a:endParaRPr lang="en-US"/>
        </a:p>
      </dgm:t>
    </dgm:pt>
    <dgm:pt modelId="{523E750C-2347-494E-9DF6-231B235A4B77}">
      <dgm:prSet custT="1"/>
      <dgm:spPr/>
      <dgm:t>
        <a:bodyPr/>
        <a:lstStyle/>
        <a:p>
          <a:pPr>
            <a:lnSpc>
              <a:spcPct val="100000"/>
            </a:lnSpc>
          </a:pPr>
          <a:r>
            <a:rPr lang="en-US" sz="2000" b="1" i="0" dirty="0"/>
            <a:t>Clothing Swaps:</a:t>
          </a:r>
        </a:p>
        <a:p>
          <a:pPr>
            <a:lnSpc>
              <a:spcPct val="100000"/>
            </a:lnSpc>
          </a:pPr>
          <a:r>
            <a:rPr lang="en-US" sz="2000" b="1" i="0" dirty="0"/>
            <a:t> </a:t>
          </a:r>
          <a:r>
            <a:rPr lang="en-US" sz="1100" b="0" i="0" dirty="0"/>
            <a:t>Hosting clothing swaps can be a fun and interactive way for people to exchange their clothing and learn about sustainable fashion. These events can promote recycling, upcycling, and reducing waste while educating people about the impact of fast fashion.</a:t>
          </a:r>
          <a:endParaRPr lang="en-US" sz="1100" dirty="0"/>
        </a:p>
      </dgm:t>
    </dgm:pt>
    <dgm:pt modelId="{09D02481-1F68-457A-9BF9-ECDA5D379BC3}" type="parTrans" cxnId="{3BDE6721-EE5C-4C4E-B5CB-1F244D9A962E}">
      <dgm:prSet/>
      <dgm:spPr/>
      <dgm:t>
        <a:bodyPr/>
        <a:lstStyle/>
        <a:p>
          <a:endParaRPr lang="en-US"/>
        </a:p>
      </dgm:t>
    </dgm:pt>
    <dgm:pt modelId="{986DE04B-A7BC-4BE5-9414-B9532F5F9F9C}" type="sibTrans" cxnId="{3BDE6721-EE5C-4C4E-B5CB-1F244D9A962E}">
      <dgm:prSet/>
      <dgm:spPr/>
      <dgm:t>
        <a:bodyPr/>
        <a:lstStyle/>
        <a:p>
          <a:endParaRPr lang="en-US"/>
        </a:p>
      </dgm:t>
    </dgm:pt>
    <dgm:pt modelId="{EF51A257-5F2C-4F41-9558-417B305491B1}">
      <dgm:prSet custT="1"/>
      <dgm:spPr/>
      <dgm:t>
        <a:bodyPr/>
        <a:lstStyle/>
        <a:p>
          <a:pPr>
            <a:lnSpc>
              <a:spcPct val="100000"/>
            </a:lnSpc>
          </a:pPr>
          <a:r>
            <a:rPr lang="en-US" sz="2000" b="1" i="0" dirty="0"/>
            <a:t>Pop-up Shops: </a:t>
          </a:r>
          <a:r>
            <a:rPr lang="en-US" sz="1100" b="0" i="0" dirty="0"/>
            <a:t>Pop-up shops featuring sustainable and ethical clothing brands can give people a chance to touch and feel the clothing while learning about the brands and their practices. These shops can also offer educational resources and information about sustainable fashion.</a:t>
          </a:r>
          <a:endParaRPr lang="en-US" sz="1100" dirty="0"/>
        </a:p>
      </dgm:t>
    </dgm:pt>
    <dgm:pt modelId="{805AAE6F-FC21-4CFB-BEA1-F215316AE1CF}" type="parTrans" cxnId="{660364BE-3AAA-4500-ACEA-B7AB8ACC24C0}">
      <dgm:prSet/>
      <dgm:spPr/>
      <dgm:t>
        <a:bodyPr/>
        <a:lstStyle/>
        <a:p>
          <a:endParaRPr lang="en-US"/>
        </a:p>
      </dgm:t>
    </dgm:pt>
    <dgm:pt modelId="{FA5096F3-BB5B-43C4-8D6D-5B98439C5F51}" type="sibTrans" cxnId="{660364BE-3AAA-4500-ACEA-B7AB8ACC24C0}">
      <dgm:prSet/>
      <dgm:spPr/>
      <dgm:t>
        <a:bodyPr/>
        <a:lstStyle/>
        <a:p>
          <a:endParaRPr lang="en-US"/>
        </a:p>
      </dgm:t>
    </dgm:pt>
    <dgm:pt modelId="{5405FA8F-E62C-4266-A6D5-5B726D58BD06}" type="pres">
      <dgm:prSet presAssocID="{5DFF45FC-D884-4AD4-B310-2735A4D1C06F}" presName="root" presStyleCnt="0">
        <dgm:presLayoutVars>
          <dgm:dir/>
          <dgm:resizeHandles val="exact"/>
        </dgm:presLayoutVars>
      </dgm:prSet>
      <dgm:spPr/>
    </dgm:pt>
    <dgm:pt modelId="{95345A76-BE4F-4A2B-B1F7-E5E6F88E1EA1}" type="pres">
      <dgm:prSet presAssocID="{353ECF2E-46F5-4019-BCD3-6DB63A24A0D5}" presName="compNode" presStyleCnt="0"/>
      <dgm:spPr/>
    </dgm:pt>
    <dgm:pt modelId="{21BDDEA4-19A8-4123-ADF8-92F06DFEA775}" type="pres">
      <dgm:prSet presAssocID="{353ECF2E-46F5-4019-BCD3-6DB63A24A0D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stainability"/>
        </a:ext>
      </dgm:extLst>
    </dgm:pt>
    <dgm:pt modelId="{E3DFCBE8-EB27-48AE-98B1-D0AE023B94BF}" type="pres">
      <dgm:prSet presAssocID="{353ECF2E-46F5-4019-BCD3-6DB63A24A0D5}" presName="spaceRect" presStyleCnt="0"/>
      <dgm:spPr/>
    </dgm:pt>
    <dgm:pt modelId="{303886E2-4CF4-46AD-AA97-A9423FC1C016}" type="pres">
      <dgm:prSet presAssocID="{353ECF2E-46F5-4019-BCD3-6DB63A24A0D5}" presName="textRect" presStyleLbl="revTx" presStyleIdx="0" presStyleCnt="5">
        <dgm:presLayoutVars>
          <dgm:chMax val="1"/>
          <dgm:chPref val="1"/>
        </dgm:presLayoutVars>
      </dgm:prSet>
      <dgm:spPr/>
    </dgm:pt>
    <dgm:pt modelId="{B604BD8F-9C72-4578-BD28-5E1C05CE4A5E}" type="pres">
      <dgm:prSet presAssocID="{1A678ACA-0624-4B67-B75F-D3B804D47816}" presName="sibTrans" presStyleCnt="0"/>
      <dgm:spPr/>
    </dgm:pt>
    <dgm:pt modelId="{1C69A751-8CFD-42D5-AFFC-C585C72ED77B}" type="pres">
      <dgm:prSet presAssocID="{63E23863-F831-46AC-B35A-E5C8B9096716}" presName="compNode" presStyleCnt="0"/>
      <dgm:spPr/>
    </dgm:pt>
    <dgm:pt modelId="{7F205FAB-A8F0-4D46-92BB-45B97B1EF2F4}" type="pres">
      <dgm:prSet presAssocID="{63E23863-F831-46AC-B35A-E5C8B9096716}" presName="iconRect" presStyleLbl="node1" presStyleIdx="1" presStyleCnt="5" custLinFactNeighborX="-21632" custLinFactNeighborY="-9768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uit"/>
        </a:ext>
      </dgm:extLst>
    </dgm:pt>
    <dgm:pt modelId="{892C3B32-CC43-4961-AD0A-5389484A740D}" type="pres">
      <dgm:prSet presAssocID="{63E23863-F831-46AC-B35A-E5C8B9096716}" presName="spaceRect" presStyleCnt="0"/>
      <dgm:spPr/>
    </dgm:pt>
    <dgm:pt modelId="{F5349032-B9E0-43E4-B35C-C1A002915977}" type="pres">
      <dgm:prSet presAssocID="{63E23863-F831-46AC-B35A-E5C8B9096716}" presName="textRect" presStyleLbl="revTx" presStyleIdx="1" presStyleCnt="5">
        <dgm:presLayoutVars>
          <dgm:chMax val="1"/>
          <dgm:chPref val="1"/>
        </dgm:presLayoutVars>
      </dgm:prSet>
      <dgm:spPr/>
    </dgm:pt>
    <dgm:pt modelId="{4FBFEAE1-F18D-42DC-A2F8-2F5370FD3063}" type="pres">
      <dgm:prSet presAssocID="{DE55544C-4426-4850-932B-1E174598DD1B}" presName="sibTrans" presStyleCnt="0"/>
      <dgm:spPr/>
    </dgm:pt>
    <dgm:pt modelId="{B6BDE171-66D2-44E5-B525-016900CA497B}" type="pres">
      <dgm:prSet presAssocID="{0BC06794-2DC6-4682-A293-7121F0A59C33}" presName="compNode" presStyleCnt="0"/>
      <dgm:spPr/>
    </dgm:pt>
    <dgm:pt modelId="{8FB365FC-A346-41F8-A977-FDFAFC9801DF}" type="pres">
      <dgm:prSet presAssocID="{0BC06794-2DC6-4682-A293-7121F0A59C3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DD9DD758-F4DF-4E6D-A98B-A9F666BB122E}" type="pres">
      <dgm:prSet presAssocID="{0BC06794-2DC6-4682-A293-7121F0A59C33}" presName="spaceRect" presStyleCnt="0"/>
      <dgm:spPr/>
    </dgm:pt>
    <dgm:pt modelId="{30D2D64A-66C4-4A9B-B989-E2209F716B88}" type="pres">
      <dgm:prSet presAssocID="{0BC06794-2DC6-4682-A293-7121F0A59C33}" presName="textRect" presStyleLbl="revTx" presStyleIdx="2" presStyleCnt="5">
        <dgm:presLayoutVars>
          <dgm:chMax val="1"/>
          <dgm:chPref val="1"/>
        </dgm:presLayoutVars>
      </dgm:prSet>
      <dgm:spPr/>
    </dgm:pt>
    <dgm:pt modelId="{EF8F2B54-9549-46BF-9A07-D83824F65125}" type="pres">
      <dgm:prSet presAssocID="{FE93674D-88DE-4AEE-9FA1-679A918AF225}" presName="sibTrans" presStyleCnt="0"/>
      <dgm:spPr/>
    </dgm:pt>
    <dgm:pt modelId="{851EB810-0F6B-4397-B135-3E32F66FD942}" type="pres">
      <dgm:prSet presAssocID="{523E750C-2347-494E-9DF6-231B235A4B77}" presName="compNode" presStyleCnt="0"/>
      <dgm:spPr/>
    </dgm:pt>
    <dgm:pt modelId="{C4EE12EA-23AC-460B-A550-AFCB76197DCE}" type="pres">
      <dgm:prSet presAssocID="{523E750C-2347-494E-9DF6-231B235A4B7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ress"/>
        </a:ext>
      </dgm:extLst>
    </dgm:pt>
    <dgm:pt modelId="{D3C245BA-7EE6-4FA8-89F3-C019BAE426D9}" type="pres">
      <dgm:prSet presAssocID="{523E750C-2347-494E-9DF6-231B235A4B77}" presName="spaceRect" presStyleCnt="0"/>
      <dgm:spPr/>
    </dgm:pt>
    <dgm:pt modelId="{8D7FE247-F7EE-4C6F-8958-8C4E4EA7913E}" type="pres">
      <dgm:prSet presAssocID="{523E750C-2347-494E-9DF6-231B235A4B77}" presName="textRect" presStyleLbl="revTx" presStyleIdx="3" presStyleCnt="5">
        <dgm:presLayoutVars>
          <dgm:chMax val="1"/>
          <dgm:chPref val="1"/>
        </dgm:presLayoutVars>
      </dgm:prSet>
      <dgm:spPr/>
    </dgm:pt>
    <dgm:pt modelId="{0197E42A-D5E0-4B40-8E58-6316EE972FD2}" type="pres">
      <dgm:prSet presAssocID="{986DE04B-A7BC-4BE5-9414-B9532F5F9F9C}" presName="sibTrans" presStyleCnt="0"/>
      <dgm:spPr/>
    </dgm:pt>
    <dgm:pt modelId="{11B71AEC-B5A1-4B2A-9D34-96EEB82DBC0D}" type="pres">
      <dgm:prSet presAssocID="{EF51A257-5F2C-4F41-9558-417B305491B1}" presName="compNode" presStyleCnt="0"/>
      <dgm:spPr/>
    </dgm:pt>
    <dgm:pt modelId="{E255C1EF-515D-477C-8F84-0A16D504A07E}" type="pres">
      <dgm:prSet presAssocID="{EF51A257-5F2C-4F41-9558-417B305491B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anger"/>
        </a:ext>
      </dgm:extLst>
    </dgm:pt>
    <dgm:pt modelId="{8703B3AA-D25D-4C38-B992-8FA198D4F7D1}" type="pres">
      <dgm:prSet presAssocID="{EF51A257-5F2C-4F41-9558-417B305491B1}" presName="spaceRect" presStyleCnt="0"/>
      <dgm:spPr/>
    </dgm:pt>
    <dgm:pt modelId="{CB7003A4-2F7A-4E8F-B6DC-77253194377B}" type="pres">
      <dgm:prSet presAssocID="{EF51A257-5F2C-4F41-9558-417B305491B1}" presName="textRect" presStyleLbl="revTx" presStyleIdx="4" presStyleCnt="5">
        <dgm:presLayoutVars>
          <dgm:chMax val="1"/>
          <dgm:chPref val="1"/>
        </dgm:presLayoutVars>
      </dgm:prSet>
      <dgm:spPr/>
    </dgm:pt>
  </dgm:ptLst>
  <dgm:cxnLst>
    <dgm:cxn modelId="{D21F0706-5DFB-4CF1-BFCC-5D549D5ED383}" srcId="{5DFF45FC-D884-4AD4-B310-2735A4D1C06F}" destId="{353ECF2E-46F5-4019-BCD3-6DB63A24A0D5}" srcOrd="0" destOrd="0" parTransId="{88118ACC-4B98-4EE5-881B-4F7F7FC9E2E1}" sibTransId="{1A678ACA-0624-4B67-B75F-D3B804D47816}"/>
    <dgm:cxn modelId="{CC6D6013-F7BE-4288-AA03-9658BB8C1F16}" type="presOf" srcId="{5DFF45FC-D884-4AD4-B310-2735A4D1C06F}" destId="{5405FA8F-E62C-4266-A6D5-5B726D58BD06}" srcOrd="0" destOrd="0" presId="urn:microsoft.com/office/officeart/2018/2/layout/IconLabelList"/>
    <dgm:cxn modelId="{3BDE6721-EE5C-4C4E-B5CB-1F244D9A962E}" srcId="{5DFF45FC-D884-4AD4-B310-2735A4D1C06F}" destId="{523E750C-2347-494E-9DF6-231B235A4B77}" srcOrd="3" destOrd="0" parTransId="{09D02481-1F68-457A-9BF9-ECDA5D379BC3}" sibTransId="{986DE04B-A7BC-4BE5-9414-B9532F5F9F9C}"/>
    <dgm:cxn modelId="{BD896D28-7E7F-4987-86CB-D867CE4D30EE}" type="presOf" srcId="{0BC06794-2DC6-4682-A293-7121F0A59C33}" destId="{30D2D64A-66C4-4A9B-B989-E2209F716B88}" srcOrd="0" destOrd="0" presId="urn:microsoft.com/office/officeart/2018/2/layout/IconLabelList"/>
    <dgm:cxn modelId="{D9717073-869B-41AC-B03D-905BAB3ED316}" srcId="{5DFF45FC-D884-4AD4-B310-2735A4D1C06F}" destId="{0BC06794-2DC6-4682-A293-7121F0A59C33}" srcOrd="2" destOrd="0" parTransId="{F812550C-DDA8-4234-B159-EBDA36904B25}" sibTransId="{FE93674D-88DE-4AEE-9FA1-679A918AF225}"/>
    <dgm:cxn modelId="{C3FAB290-1744-4672-8EEB-83D2737BB698}" type="presOf" srcId="{353ECF2E-46F5-4019-BCD3-6DB63A24A0D5}" destId="{303886E2-4CF4-46AD-AA97-A9423FC1C016}" srcOrd="0" destOrd="0" presId="urn:microsoft.com/office/officeart/2018/2/layout/IconLabelList"/>
    <dgm:cxn modelId="{D259D9A1-9F1C-4121-BA5F-213402B1E62B}" type="presOf" srcId="{63E23863-F831-46AC-B35A-E5C8B9096716}" destId="{F5349032-B9E0-43E4-B35C-C1A002915977}" srcOrd="0" destOrd="0" presId="urn:microsoft.com/office/officeart/2018/2/layout/IconLabelList"/>
    <dgm:cxn modelId="{660364BE-3AAA-4500-ACEA-B7AB8ACC24C0}" srcId="{5DFF45FC-D884-4AD4-B310-2735A4D1C06F}" destId="{EF51A257-5F2C-4F41-9558-417B305491B1}" srcOrd="4" destOrd="0" parTransId="{805AAE6F-FC21-4CFB-BEA1-F215316AE1CF}" sibTransId="{FA5096F3-BB5B-43C4-8D6D-5B98439C5F51}"/>
    <dgm:cxn modelId="{F64A9AC2-FC17-4FDC-9EF0-DC0D7997E178}" type="presOf" srcId="{523E750C-2347-494E-9DF6-231B235A4B77}" destId="{8D7FE247-F7EE-4C6F-8958-8C4E4EA7913E}" srcOrd="0" destOrd="0" presId="urn:microsoft.com/office/officeart/2018/2/layout/IconLabelList"/>
    <dgm:cxn modelId="{A8A997CF-5C45-48D8-9E0F-E2E5007D78CD}" type="presOf" srcId="{EF51A257-5F2C-4F41-9558-417B305491B1}" destId="{CB7003A4-2F7A-4E8F-B6DC-77253194377B}" srcOrd="0" destOrd="0" presId="urn:microsoft.com/office/officeart/2018/2/layout/IconLabelList"/>
    <dgm:cxn modelId="{ECEC09D6-29D5-45C3-A0E4-326B56C20ADB}" srcId="{5DFF45FC-D884-4AD4-B310-2735A4D1C06F}" destId="{63E23863-F831-46AC-B35A-E5C8B9096716}" srcOrd="1" destOrd="0" parTransId="{93B97817-074A-4262-93C4-57BCB4E7C555}" sibTransId="{DE55544C-4426-4850-932B-1E174598DD1B}"/>
    <dgm:cxn modelId="{DD0A033B-A142-4792-AA0A-3BA67614BFD5}" type="presParOf" srcId="{5405FA8F-E62C-4266-A6D5-5B726D58BD06}" destId="{95345A76-BE4F-4A2B-B1F7-E5E6F88E1EA1}" srcOrd="0" destOrd="0" presId="urn:microsoft.com/office/officeart/2018/2/layout/IconLabelList"/>
    <dgm:cxn modelId="{8862599B-FA8E-42DB-B171-D9B30BAD4D0C}" type="presParOf" srcId="{95345A76-BE4F-4A2B-B1F7-E5E6F88E1EA1}" destId="{21BDDEA4-19A8-4123-ADF8-92F06DFEA775}" srcOrd="0" destOrd="0" presId="urn:microsoft.com/office/officeart/2018/2/layout/IconLabelList"/>
    <dgm:cxn modelId="{7FE115A4-886F-4C1C-933F-379D753ECB20}" type="presParOf" srcId="{95345A76-BE4F-4A2B-B1F7-E5E6F88E1EA1}" destId="{E3DFCBE8-EB27-48AE-98B1-D0AE023B94BF}" srcOrd="1" destOrd="0" presId="urn:microsoft.com/office/officeart/2018/2/layout/IconLabelList"/>
    <dgm:cxn modelId="{1EF924F1-A21A-4921-85CA-DEF36543CDE7}" type="presParOf" srcId="{95345A76-BE4F-4A2B-B1F7-E5E6F88E1EA1}" destId="{303886E2-4CF4-46AD-AA97-A9423FC1C016}" srcOrd="2" destOrd="0" presId="urn:microsoft.com/office/officeart/2018/2/layout/IconLabelList"/>
    <dgm:cxn modelId="{F39246E6-F0E3-4010-8488-C9670CB09A00}" type="presParOf" srcId="{5405FA8F-E62C-4266-A6D5-5B726D58BD06}" destId="{B604BD8F-9C72-4578-BD28-5E1C05CE4A5E}" srcOrd="1" destOrd="0" presId="urn:microsoft.com/office/officeart/2018/2/layout/IconLabelList"/>
    <dgm:cxn modelId="{6C393135-A95B-4E97-941E-4E63BF17F6FC}" type="presParOf" srcId="{5405FA8F-E62C-4266-A6D5-5B726D58BD06}" destId="{1C69A751-8CFD-42D5-AFFC-C585C72ED77B}" srcOrd="2" destOrd="0" presId="urn:microsoft.com/office/officeart/2018/2/layout/IconLabelList"/>
    <dgm:cxn modelId="{050F6265-FF8D-4529-8CE4-EEC5D66FF362}" type="presParOf" srcId="{1C69A751-8CFD-42D5-AFFC-C585C72ED77B}" destId="{7F205FAB-A8F0-4D46-92BB-45B97B1EF2F4}" srcOrd="0" destOrd="0" presId="urn:microsoft.com/office/officeart/2018/2/layout/IconLabelList"/>
    <dgm:cxn modelId="{84819268-AEB2-4B07-B98D-F15AF26EB9CE}" type="presParOf" srcId="{1C69A751-8CFD-42D5-AFFC-C585C72ED77B}" destId="{892C3B32-CC43-4961-AD0A-5389484A740D}" srcOrd="1" destOrd="0" presId="urn:microsoft.com/office/officeart/2018/2/layout/IconLabelList"/>
    <dgm:cxn modelId="{D9A98244-325B-40C0-8003-E466E3E553E7}" type="presParOf" srcId="{1C69A751-8CFD-42D5-AFFC-C585C72ED77B}" destId="{F5349032-B9E0-43E4-B35C-C1A002915977}" srcOrd="2" destOrd="0" presId="urn:microsoft.com/office/officeart/2018/2/layout/IconLabelList"/>
    <dgm:cxn modelId="{3ECD56E5-7E3B-4D74-B662-52AEB8C6B97E}" type="presParOf" srcId="{5405FA8F-E62C-4266-A6D5-5B726D58BD06}" destId="{4FBFEAE1-F18D-42DC-A2F8-2F5370FD3063}" srcOrd="3" destOrd="0" presId="urn:microsoft.com/office/officeart/2018/2/layout/IconLabelList"/>
    <dgm:cxn modelId="{04AF8D6F-85E0-4128-B77C-0013259CBEA6}" type="presParOf" srcId="{5405FA8F-E62C-4266-A6D5-5B726D58BD06}" destId="{B6BDE171-66D2-44E5-B525-016900CA497B}" srcOrd="4" destOrd="0" presId="urn:microsoft.com/office/officeart/2018/2/layout/IconLabelList"/>
    <dgm:cxn modelId="{F5837D80-B518-4DEA-972D-B597F80C9FF2}" type="presParOf" srcId="{B6BDE171-66D2-44E5-B525-016900CA497B}" destId="{8FB365FC-A346-41F8-A977-FDFAFC9801DF}" srcOrd="0" destOrd="0" presId="urn:microsoft.com/office/officeart/2018/2/layout/IconLabelList"/>
    <dgm:cxn modelId="{BB679A5C-CE7C-4B55-9C18-0B63207DA58E}" type="presParOf" srcId="{B6BDE171-66D2-44E5-B525-016900CA497B}" destId="{DD9DD758-F4DF-4E6D-A98B-A9F666BB122E}" srcOrd="1" destOrd="0" presId="urn:microsoft.com/office/officeart/2018/2/layout/IconLabelList"/>
    <dgm:cxn modelId="{7D5E74C3-BD7C-4C58-B622-830A9B835192}" type="presParOf" srcId="{B6BDE171-66D2-44E5-B525-016900CA497B}" destId="{30D2D64A-66C4-4A9B-B989-E2209F716B88}" srcOrd="2" destOrd="0" presId="urn:microsoft.com/office/officeart/2018/2/layout/IconLabelList"/>
    <dgm:cxn modelId="{D3671F1A-AD89-4948-A1DA-F5789442BE66}" type="presParOf" srcId="{5405FA8F-E62C-4266-A6D5-5B726D58BD06}" destId="{EF8F2B54-9549-46BF-9A07-D83824F65125}" srcOrd="5" destOrd="0" presId="urn:microsoft.com/office/officeart/2018/2/layout/IconLabelList"/>
    <dgm:cxn modelId="{96E95FD5-50E3-4EBA-BB8A-F60C4131BEE1}" type="presParOf" srcId="{5405FA8F-E62C-4266-A6D5-5B726D58BD06}" destId="{851EB810-0F6B-4397-B135-3E32F66FD942}" srcOrd="6" destOrd="0" presId="urn:microsoft.com/office/officeart/2018/2/layout/IconLabelList"/>
    <dgm:cxn modelId="{A52E742E-B924-450E-A2BC-89AAF366F6B9}" type="presParOf" srcId="{851EB810-0F6B-4397-B135-3E32F66FD942}" destId="{C4EE12EA-23AC-460B-A550-AFCB76197DCE}" srcOrd="0" destOrd="0" presId="urn:microsoft.com/office/officeart/2018/2/layout/IconLabelList"/>
    <dgm:cxn modelId="{511471C8-14B7-4F8E-A63B-384E307AA77E}" type="presParOf" srcId="{851EB810-0F6B-4397-B135-3E32F66FD942}" destId="{D3C245BA-7EE6-4FA8-89F3-C019BAE426D9}" srcOrd="1" destOrd="0" presId="urn:microsoft.com/office/officeart/2018/2/layout/IconLabelList"/>
    <dgm:cxn modelId="{017BBB7B-AC32-4A9B-9A83-26A80E85A148}" type="presParOf" srcId="{851EB810-0F6B-4397-B135-3E32F66FD942}" destId="{8D7FE247-F7EE-4C6F-8958-8C4E4EA7913E}" srcOrd="2" destOrd="0" presId="urn:microsoft.com/office/officeart/2018/2/layout/IconLabelList"/>
    <dgm:cxn modelId="{A50222C3-6D24-4281-9C53-A40FE0797FFE}" type="presParOf" srcId="{5405FA8F-E62C-4266-A6D5-5B726D58BD06}" destId="{0197E42A-D5E0-4B40-8E58-6316EE972FD2}" srcOrd="7" destOrd="0" presId="urn:microsoft.com/office/officeart/2018/2/layout/IconLabelList"/>
    <dgm:cxn modelId="{C1A31B49-E516-4247-9FB3-99DF37F50228}" type="presParOf" srcId="{5405FA8F-E62C-4266-A6D5-5B726D58BD06}" destId="{11B71AEC-B5A1-4B2A-9D34-96EEB82DBC0D}" srcOrd="8" destOrd="0" presId="urn:microsoft.com/office/officeart/2018/2/layout/IconLabelList"/>
    <dgm:cxn modelId="{201B8FCF-0505-48E5-A0CF-55C32FC82B82}" type="presParOf" srcId="{11B71AEC-B5A1-4B2A-9D34-96EEB82DBC0D}" destId="{E255C1EF-515D-477C-8F84-0A16D504A07E}" srcOrd="0" destOrd="0" presId="urn:microsoft.com/office/officeart/2018/2/layout/IconLabelList"/>
    <dgm:cxn modelId="{71A0A603-C08B-4DA0-8DCA-B086E32697FF}" type="presParOf" srcId="{11B71AEC-B5A1-4B2A-9D34-96EEB82DBC0D}" destId="{8703B3AA-D25D-4C38-B992-8FA198D4F7D1}" srcOrd="1" destOrd="0" presId="urn:microsoft.com/office/officeart/2018/2/layout/IconLabelList"/>
    <dgm:cxn modelId="{400016D6-7960-4340-9073-B40DAF0F25B6}" type="presParOf" srcId="{11B71AEC-B5A1-4B2A-9D34-96EEB82DBC0D}" destId="{CB7003A4-2F7A-4E8F-B6DC-77253194377B}" srcOrd="2" destOrd="0" presId="urn:microsoft.com/office/officeart/2018/2/layout/IconLabelList"/>
  </dgm:cxnLst>
  <dgm:bg>
    <a:blipFill>
      <a:blip xmlns:r="http://schemas.openxmlformats.org/officeDocument/2006/relationships" r:embed="rId11"/>
      <a:stretch>
        <a:fillRect/>
      </a:stretch>
    </a:blip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E77056-3CFD-4215-A7BE-58F2469A8883}"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182B8DCC-A1C5-4E61-9986-AE4E3514743A}">
      <dgm:prSet custT="1"/>
      <dgm:spPr/>
      <dgm:t>
        <a:bodyPr/>
        <a:lstStyle/>
        <a:p>
          <a:r>
            <a:rPr lang="en-US" sz="2000" b="1" i="0" dirty="0"/>
            <a:t>The Green Festival </a:t>
          </a:r>
        </a:p>
        <a:p>
          <a:r>
            <a:rPr lang="en-US" sz="1800" b="0" i="0" dirty="0"/>
            <a:t>- This annual event takes place in multiple cities across the US and features a sustainable fashion marketplace, where people can learn about and purchase sustainable and ethical clothing.</a:t>
          </a:r>
          <a:endParaRPr lang="en-US" sz="1800" dirty="0"/>
        </a:p>
      </dgm:t>
    </dgm:pt>
    <dgm:pt modelId="{4F55F322-1C32-4E36-8384-DDC1E295D08E}" type="parTrans" cxnId="{04BB9AE5-E72F-4ED7-86A7-96DD37A88EBD}">
      <dgm:prSet/>
      <dgm:spPr/>
      <dgm:t>
        <a:bodyPr/>
        <a:lstStyle/>
        <a:p>
          <a:endParaRPr lang="en-US"/>
        </a:p>
      </dgm:t>
    </dgm:pt>
    <dgm:pt modelId="{9574ECC8-5295-4222-90A0-224FDADCC376}" type="sibTrans" cxnId="{04BB9AE5-E72F-4ED7-86A7-96DD37A88EBD}">
      <dgm:prSet/>
      <dgm:spPr/>
      <dgm:t>
        <a:bodyPr/>
        <a:lstStyle/>
        <a:p>
          <a:endParaRPr lang="en-US"/>
        </a:p>
      </dgm:t>
    </dgm:pt>
    <dgm:pt modelId="{F368524A-1470-4A58-8F81-07503414AD41}">
      <dgm:prSet custT="1"/>
      <dgm:spPr/>
      <dgm:t>
        <a:bodyPr/>
        <a:lstStyle/>
        <a:p>
          <a:r>
            <a:rPr lang="en-US" sz="2000" b="1" i="0" dirty="0"/>
            <a:t>Ethical Fashion Show </a:t>
          </a:r>
        </a:p>
        <a:p>
          <a:r>
            <a:rPr lang="en-US" sz="1800" b="0" i="0" dirty="0"/>
            <a:t>- This event takes place in New York City and features designers who prioritize ethical production and sustainability in their clothing lines.</a:t>
          </a:r>
          <a:endParaRPr lang="en-US" sz="1800" dirty="0"/>
        </a:p>
      </dgm:t>
    </dgm:pt>
    <dgm:pt modelId="{46414B94-9B5A-4AFA-854F-8B779FB8C115}" type="parTrans" cxnId="{C7FAEE5A-0A86-4981-8836-1299E99E65C9}">
      <dgm:prSet/>
      <dgm:spPr/>
      <dgm:t>
        <a:bodyPr/>
        <a:lstStyle/>
        <a:p>
          <a:endParaRPr lang="en-US"/>
        </a:p>
      </dgm:t>
    </dgm:pt>
    <dgm:pt modelId="{C9080E2D-509A-4047-BA90-D32016354281}" type="sibTrans" cxnId="{C7FAEE5A-0A86-4981-8836-1299E99E65C9}">
      <dgm:prSet/>
      <dgm:spPr/>
      <dgm:t>
        <a:bodyPr/>
        <a:lstStyle/>
        <a:p>
          <a:endParaRPr lang="en-US"/>
        </a:p>
      </dgm:t>
    </dgm:pt>
    <dgm:pt modelId="{29760C75-2ECE-4AA4-93D5-8F5803A9FBA7}">
      <dgm:prSet custT="1"/>
      <dgm:spPr/>
      <dgm:t>
        <a:bodyPr/>
        <a:lstStyle/>
        <a:p>
          <a:r>
            <a:rPr lang="en-US" sz="2000" b="1" i="0" dirty="0"/>
            <a:t>Eco Fashion Week – </a:t>
          </a:r>
        </a:p>
        <a:p>
          <a:r>
            <a:rPr lang="en-US" sz="1800" b="0" i="0" dirty="0"/>
            <a:t>This event takes place in multiple cities across the US and Canada and features sustainable and ethical fashion designers who use eco-friendly materials and production methods.</a:t>
          </a:r>
          <a:endParaRPr lang="en-US" sz="1800" dirty="0"/>
        </a:p>
      </dgm:t>
    </dgm:pt>
    <dgm:pt modelId="{83FDBDAD-DDA1-42DC-A7CC-7FE974339BF0}" type="parTrans" cxnId="{3642FE29-7A82-42F1-9256-FF46B7C71F02}">
      <dgm:prSet/>
      <dgm:spPr/>
      <dgm:t>
        <a:bodyPr/>
        <a:lstStyle/>
        <a:p>
          <a:endParaRPr lang="en-US"/>
        </a:p>
      </dgm:t>
    </dgm:pt>
    <dgm:pt modelId="{292033BF-D145-48EB-86E4-A2DF218EAED2}" type="sibTrans" cxnId="{3642FE29-7A82-42F1-9256-FF46B7C71F02}">
      <dgm:prSet/>
      <dgm:spPr/>
      <dgm:t>
        <a:bodyPr/>
        <a:lstStyle/>
        <a:p>
          <a:endParaRPr lang="en-US"/>
        </a:p>
      </dgm:t>
    </dgm:pt>
    <dgm:pt modelId="{200151DE-1978-471D-8078-4AAF4E1983B0}">
      <dgm:prSet custT="1"/>
      <dgm:spPr/>
      <dgm:t>
        <a:bodyPr/>
        <a:lstStyle/>
        <a:p>
          <a:r>
            <a:rPr lang="en-US" sz="2000" b="1" i="0" dirty="0"/>
            <a:t>Fashion Revolution Week </a:t>
          </a:r>
          <a:r>
            <a:rPr lang="en-US" sz="1800" b="0" i="0" dirty="0"/>
            <a:t>- This international event takes place in multiple countries, including the US, and aims to raise awareness about the true cost of fashion and promote sustainable and ethical practices in the fashion industry.</a:t>
          </a:r>
          <a:endParaRPr lang="en-US" sz="1800" dirty="0"/>
        </a:p>
      </dgm:t>
    </dgm:pt>
    <dgm:pt modelId="{117D1FC7-1B68-4E9F-9BD5-5F29FABCCF25}" type="parTrans" cxnId="{7E4B97F5-CB5A-4F6E-91F1-9CB2B5EC7A9E}">
      <dgm:prSet/>
      <dgm:spPr/>
      <dgm:t>
        <a:bodyPr/>
        <a:lstStyle/>
        <a:p>
          <a:endParaRPr lang="en-US"/>
        </a:p>
      </dgm:t>
    </dgm:pt>
    <dgm:pt modelId="{372BDAB3-B3BA-45C1-9624-744F45090288}" type="sibTrans" cxnId="{7E4B97F5-CB5A-4F6E-91F1-9CB2B5EC7A9E}">
      <dgm:prSet/>
      <dgm:spPr/>
      <dgm:t>
        <a:bodyPr/>
        <a:lstStyle/>
        <a:p>
          <a:endParaRPr lang="en-US"/>
        </a:p>
      </dgm:t>
    </dgm:pt>
    <dgm:pt modelId="{0F1CC32A-0AE8-4336-AD66-31C0F71325D5}" type="pres">
      <dgm:prSet presAssocID="{E5E77056-3CFD-4215-A7BE-58F2469A8883}" presName="diagram" presStyleCnt="0">
        <dgm:presLayoutVars>
          <dgm:dir/>
          <dgm:resizeHandles val="exact"/>
        </dgm:presLayoutVars>
      </dgm:prSet>
      <dgm:spPr/>
    </dgm:pt>
    <dgm:pt modelId="{C81D3415-F786-4749-A21A-05229AAF5A4F}" type="pres">
      <dgm:prSet presAssocID="{182B8DCC-A1C5-4E61-9986-AE4E3514743A}" presName="node" presStyleLbl="node1" presStyleIdx="0" presStyleCnt="4">
        <dgm:presLayoutVars>
          <dgm:bulletEnabled val="1"/>
        </dgm:presLayoutVars>
      </dgm:prSet>
      <dgm:spPr/>
    </dgm:pt>
    <dgm:pt modelId="{2F2631E9-AA16-48E6-AF69-9F6C9EE448C3}" type="pres">
      <dgm:prSet presAssocID="{9574ECC8-5295-4222-90A0-224FDADCC376}" presName="sibTrans" presStyleCnt="0"/>
      <dgm:spPr/>
    </dgm:pt>
    <dgm:pt modelId="{493D6D29-342E-41EC-85EA-F8B2FC6F638E}" type="pres">
      <dgm:prSet presAssocID="{F368524A-1470-4A58-8F81-07503414AD41}" presName="node" presStyleLbl="node1" presStyleIdx="1" presStyleCnt="4">
        <dgm:presLayoutVars>
          <dgm:bulletEnabled val="1"/>
        </dgm:presLayoutVars>
      </dgm:prSet>
      <dgm:spPr/>
    </dgm:pt>
    <dgm:pt modelId="{E29A722E-0CEE-4FF4-BF96-4BF3F82047A9}" type="pres">
      <dgm:prSet presAssocID="{C9080E2D-509A-4047-BA90-D32016354281}" presName="sibTrans" presStyleCnt="0"/>
      <dgm:spPr/>
    </dgm:pt>
    <dgm:pt modelId="{487FC5C0-7379-4474-9AB0-D2B3B0802D0C}" type="pres">
      <dgm:prSet presAssocID="{29760C75-2ECE-4AA4-93D5-8F5803A9FBA7}" presName="node" presStyleLbl="node1" presStyleIdx="2" presStyleCnt="4">
        <dgm:presLayoutVars>
          <dgm:bulletEnabled val="1"/>
        </dgm:presLayoutVars>
      </dgm:prSet>
      <dgm:spPr/>
    </dgm:pt>
    <dgm:pt modelId="{C59F781C-AED5-416B-B238-AEF723143DA0}" type="pres">
      <dgm:prSet presAssocID="{292033BF-D145-48EB-86E4-A2DF218EAED2}" presName="sibTrans" presStyleCnt="0"/>
      <dgm:spPr/>
    </dgm:pt>
    <dgm:pt modelId="{155FBCE7-8A0B-45B6-8BC8-A68863F37A37}" type="pres">
      <dgm:prSet presAssocID="{200151DE-1978-471D-8078-4AAF4E1983B0}" presName="node" presStyleLbl="node1" presStyleIdx="3" presStyleCnt="4">
        <dgm:presLayoutVars>
          <dgm:bulletEnabled val="1"/>
        </dgm:presLayoutVars>
      </dgm:prSet>
      <dgm:spPr/>
    </dgm:pt>
  </dgm:ptLst>
  <dgm:cxnLst>
    <dgm:cxn modelId="{CB68C715-0198-4918-8619-8809B3EFCFBD}" type="presOf" srcId="{E5E77056-3CFD-4215-A7BE-58F2469A8883}" destId="{0F1CC32A-0AE8-4336-AD66-31C0F71325D5}" srcOrd="0" destOrd="0" presId="urn:microsoft.com/office/officeart/2005/8/layout/default"/>
    <dgm:cxn modelId="{3642FE29-7A82-42F1-9256-FF46B7C71F02}" srcId="{E5E77056-3CFD-4215-A7BE-58F2469A8883}" destId="{29760C75-2ECE-4AA4-93D5-8F5803A9FBA7}" srcOrd="2" destOrd="0" parTransId="{83FDBDAD-DDA1-42DC-A7CC-7FE974339BF0}" sibTransId="{292033BF-D145-48EB-86E4-A2DF218EAED2}"/>
    <dgm:cxn modelId="{C7FAEE5A-0A86-4981-8836-1299E99E65C9}" srcId="{E5E77056-3CFD-4215-A7BE-58F2469A8883}" destId="{F368524A-1470-4A58-8F81-07503414AD41}" srcOrd="1" destOrd="0" parTransId="{46414B94-9B5A-4AFA-854F-8B779FB8C115}" sibTransId="{C9080E2D-509A-4047-BA90-D32016354281}"/>
    <dgm:cxn modelId="{3E979887-CEE9-4891-A26E-15B998F01112}" type="presOf" srcId="{F368524A-1470-4A58-8F81-07503414AD41}" destId="{493D6D29-342E-41EC-85EA-F8B2FC6F638E}" srcOrd="0" destOrd="0" presId="urn:microsoft.com/office/officeart/2005/8/layout/default"/>
    <dgm:cxn modelId="{0987F4C5-6972-4E98-887E-E7C64298D3C8}" type="presOf" srcId="{200151DE-1978-471D-8078-4AAF4E1983B0}" destId="{155FBCE7-8A0B-45B6-8BC8-A68863F37A37}" srcOrd="0" destOrd="0" presId="urn:microsoft.com/office/officeart/2005/8/layout/default"/>
    <dgm:cxn modelId="{2A43EAD5-C240-414F-91CC-606A0B4FD705}" type="presOf" srcId="{182B8DCC-A1C5-4E61-9986-AE4E3514743A}" destId="{C81D3415-F786-4749-A21A-05229AAF5A4F}" srcOrd="0" destOrd="0" presId="urn:microsoft.com/office/officeart/2005/8/layout/default"/>
    <dgm:cxn modelId="{04BB9AE5-E72F-4ED7-86A7-96DD37A88EBD}" srcId="{E5E77056-3CFD-4215-A7BE-58F2469A8883}" destId="{182B8DCC-A1C5-4E61-9986-AE4E3514743A}" srcOrd="0" destOrd="0" parTransId="{4F55F322-1C32-4E36-8384-DDC1E295D08E}" sibTransId="{9574ECC8-5295-4222-90A0-224FDADCC376}"/>
    <dgm:cxn modelId="{EFDEF2EF-1BAB-4F0F-AA52-BC12D32F3E89}" type="presOf" srcId="{29760C75-2ECE-4AA4-93D5-8F5803A9FBA7}" destId="{487FC5C0-7379-4474-9AB0-D2B3B0802D0C}" srcOrd="0" destOrd="0" presId="urn:microsoft.com/office/officeart/2005/8/layout/default"/>
    <dgm:cxn modelId="{7E4B97F5-CB5A-4F6E-91F1-9CB2B5EC7A9E}" srcId="{E5E77056-3CFD-4215-A7BE-58F2469A8883}" destId="{200151DE-1978-471D-8078-4AAF4E1983B0}" srcOrd="3" destOrd="0" parTransId="{117D1FC7-1B68-4E9F-9BD5-5F29FABCCF25}" sibTransId="{372BDAB3-B3BA-45C1-9624-744F45090288}"/>
    <dgm:cxn modelId="{2A53313F-11EF-4436-82FC-65A0A9CC0B30}" type="presParOf" srcId="{0F1CC32A-0AE8-4336-AD66-31C0F71325D5}" destId="{C81D3415-F786-4749-A21A-05229AAF5A4F}" srcOrd="0" destOrd="0" presId="urn:microsoft.com/office/officeart/2005/8/layout/default"/>
    <dgm:cxn modelId="{F5EF8F5F-BED0-4B52-A42E-DB50660FADCF}" type="presParOf" srcId="{0F1CC32A-0AE8-4336-AD66-31C0F71325D5}" destId="{2F2631E9-AA16-48E6-AF69-9F6C9EE448C3}" srcOrd="1" destOrd="0" presId="urn:microsoft.com/office/officeart/2005/8/layout/default"/>
    <dgm:cxn modelId="{C4543168-B487-4A21-B3E4-AA4B8CBF5C73}" type="presParOf" srcId="{0F1CC32A-0AE8-4336-AD66-31C0F71325D5}" destId="{493D6D29-342E-41EC-85EA-F8B2FC6F638E}" srcOrd="2" destOrd="0" presId="urn:microsoft.com/office/officeart/2005/8/layout/default"/>
    <dgm:cxn modelId="{539C0847-7ED0-45E7-87BA-0C54FDEC4318}" type="presParOf" srcId="{0F1CC32A-0AE8-4336-AD66-31C0F71325D5}" destId="{E29A722E-0CEE-4FF4-BF96-4BF3F82047A9}" srcOrd="3" destOrd="0" presId="urn:microsoft.com/office/officeart/2005/8/layout/default"/>
    <dgm:cxn modelId="{0D9E60F5-5E33-4207-8EE7-EB51CE505F46}" type="presParOf" srcId="{0F1CC32A-0AE8-4336-AD66-31C0F71325D5}" destId="{487FC5C0-7379-4474-9AB0-D2B3B0802D0C}" srcOrd="4" destOrd="0" presId="urn:microsoft.com/office/officeart/2005/8/layout/default"/>
    <dgm:cxn modelId="{EBBEF951-2574-4143-89AE-CC38AA94FB7C}" type="presParOf" srcId="{0F1CC32A-0AE8-4336-AD66-31C0F71325D5}" destId="{C59F781C-AED5-416B-B238-AEF723143DA0}" srcOrd="5" destOrd="0" presId="urn:microsoft.com/office/officeart/2005/8/layout/default"/>
    <dgm:cxn modelId="{2A88C959-804F-484D-B452-A57107FDD11D}" type="presParOf" srcId="{0F1CC32A-0AE8-4336-AD66-31C0F71325D5}" destId="{155FBCE7-8A0B-45B6-8BC8-A68863F37A37}" srcOrd="6" destOrd="0" presId="urn:microsoft.com/office/officeart/2005/8/layout/default"/>
  </dgm:cxnLst>
  <dgm:bg>
    <a:blipFill>
      <a:blip xmlns:r="http://schemas.openxmlformats.org/officeDocument/2006/relationships" r:embed="rId1"/>
      <a:stretch>
        <a:fillRect/>
      </a:stretch>
    </a:blip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6348F47-E523-4CA0-9EC9-20FC9A6DB24B}" type="doc">
      <dgm:prSet loTypeId="urn:microsoft.com/office/officeart/2005/8/layout/vList2" loCatId="list" qsTypeId="urn:microsoft.com/office/officeart/2005/8/quickstyle/simple5" qsCatId="simple" csTypeId="urn:microsoft.com/office/officeart/2005/8/colors/accent0_3" csCatId="mainScheme"/>
      <dgm:spPr/>
      <dgm:t>
        <a:bodyPr/>
        <a:lstStyle/>
        <a:p>
          <a:endParaRPr lang="en-US"/>
        </a:p>
      </dgm:t>
    </dgm:pt>
    <dgm:pt modelId="{62BDEAC9-6424-44D1-B97D-52B9E45D4B95}">
      <dgm:prSet/>
      <dgm:spPr/>
      <dgm:t>
        <a:bodyPr/>
        <a:lstStyle/>
        <a:p>
          <a:r>
            <a:rPr lang="en-US" b="0" i="0" dirty="0"/>
            <a:t>Tel Aviv Fashion Week - This annual event features sustainable and ethical fashion designers from Israel and around the world, promoting eco-friendly and ethical practices in the fashion industry.</a:t>
          </a:r>
          <a:endParaRPr lang="en-US" dirty="0"/>
        </a:p>
      </dgm:t>
    </dgm:pt>
    <dgm:pt modelId="{987D735D-FFDF-4124-9CB1-B40E95346411}" type="parTrans" cxnId="{E95C6577-9931-4015-87E6-A664589A1566}">
      <dgm:prSet/>
      <dgm:spPr/>
      <dgm:t>
        <a:bodyPr/>
        <a:lstStyle/>
        <a:p>
          <a:endParaRPr lang="en-US"/>
        </a:p>
      </dgm:t>
    </dgm:pt>
    <dgm:pt modelId="{77E9128A-E6D5-42EF-9A8C-784B93F2FB00}" type="sibTrans" cxnId="{E95C6577-9931-4015-87E6-A664589A1566}">
      <dgm:prSet/>
      <dgm:spPr/>
      <dgm:t>
        <a:bodyPr/>
        <a:lstStyle/>
        <a:p>
          <a:endParaRPr lang="en-US"/>
        </a:p>
      </dgm:t>
    </dgm:pt>
    <dgm:pt modelId="{5E5A1AD2-9549-444A-8159-F7062B0097F2}">
      <dgm:prSet/>
      <dgm:spPr/>
      <dgm:t>
        <a:bodyPr/>
        <a:lstStyle/>
        <a:p>
          <a:r>
            <a:rPr lang="en-US" b="0" i="0"/>
            <a:t>Green Fashion Week - This event takes place in different cities around the world, including Tel Aviv. It aims to raise awareness of sustainable fashion and features designers who use eco-friendly materials and production methods.</a:t>
          </a:r>
          <a:endParaRPr lang="en-US"/>
        </a:p>
      </dgm:t>
    </dgm:pt>
    <dgm:pt modelId="{A0CC90D8-B9F0-41F1-AF82-5C12AC03FBA2}" type="parTrans" cxnId="{393800F7-D360-48AA-B2CB-38E52FFEE8DD}">
      <dgm:prSet/>
      <dgm:spPr/>
      <dgm:t>
        <a:bodyPr/>
        <a:lstStyle/>
        <a:p>
          <a:endParaRPr lang="en-US"/>
        </a:p>
      </dgm:t>
    </dgm:pt>
    <dgm:pt modelId="{AD6F4DCA-E0A6-402B-99BA-600F536B9E4A}" type="sibTrans" cxnId="{393800F7-D360-48AA-B2CB-38E52FFEE8DD}">
      <dgm:prSet/>
      <dgm:spPr/>
      <dgm:t>
        <a:bodyPr/>
        <a:lstStyle/>
        <a:p>
          <a:endParaRPr lang="en-US"/>
        </a:p>
      </dgm:t>
    </dgm:pt>
    <dgm:pt modelId="{65EF8B42-ED56-44B7-8AB1-C150D64B53EF}">
      <dgm:prSet/>
      <dgm:spPr/>
      <dgm:t>
        <a:bodyPr/>
        <a:lstStyle/>
        <a:p>
          <a:r>
            <a:rPr lang="en-US" b="0" i="0"/>
            <a:t>Sustainable Fashion Night - This event is hosted by a local sustainable fashion brand and includes a fashion show, pop-up shop, and panel discussions with experts in sustainable fashion and ethical production.</a:t>
          </a:r>
          <a:endParaRPr lang="en-US"/>
        </a:p>
      </dgm:t>
    </dgm:pt>
    <dgm:pt modelId="{9404CB80-7F84-4140-8E9C-6B6F66B2B6CE}" type="parTrans" cxnId="{634CA367-78B8-4309-9C23-D2DE225F3072}">
      <dgm:prSet/>
      <dgm:spPr/>
      <dgm:t>
        <a:bodyPr/>
        <a:lstStyle/>
        <a:p>
          <a:endParaRPr lang="en-US"/>
        </a:p>
      </dgm:t>
    </dgm:pt>
    <dgm:pt modelId="{FCC8745D-ECFD-4740-B642-E25BA2EAEC9C}" type="sibTrans" cxnId="{634CA367-78B8-4309-9C23-D2DE225F3072}">
      <dgm:prSet/>
      <dgm:spPr/>
      <dgm:t>
        <a:bodyPr/>
        <a:lstStyle/>
        <a:p>
          <a:endParaRPr lang="en-US"/>
        </a:p>
      </dgm:t>
    </dgm:pt>
    <dgm:pt modelId="{8906C3FE-BCDB-410E-9826-CE04C00E0E93}" type="pres">
      <dgm:prSet presAssocID="{A6348F47-E523-4CA0-9EC9-20FC9A6DB24B}" presName="linear" presStyleCnt="0">
        <dgm:presLayoutVars>
          <dgm:animLvl val="lvl"/>
          <dgm:resizeHandles val="exact"/>
        </dgm:presLayoutVars>
      </dgm:prSet>
      <dgm:spPr/>
    </dgm:pt>
    <dgm:pt modelId="{0DCF7E2C-6CB4-4AB3-952A-84ED6DB7EF18}" type="pres">
      <dgm:prSet presAssocID="{62BDEAC9-6424-44D1-B97D-52B9E45D4B95}" presName="parentText" presStyleLbl="node1" presStyleIdx="0" presStyleCnt="3">
        <dgm:presLayoutVars>
          <dgm:chMax val="0"/>
          <dgm:bulletEnabled val="1"/>
        </dgm:presLayoutVars>
      </dgm:prSet>
      <dgm:spPr/>
    </dgm:pt>
    <dgm:pt modelId="{B0201CED-C21F-4B91-849B-EDA1FD3A8AFB}" type="pres">
      <dgm:prSet presAssocID="{77E9128A-E6D5-42EF-9A8C-784B93F2FB00}" presName="spacer" presStyleCnt="0"/>
      <dgm:spPr/>
    </dgm:pt>
    <dgm:pt modelId="{7ECC8558-4BCF-45CD-AABC-E8EB341606F3}" type="pres">
      <dgm:prSet presAssocID="{5E5A1AD2-9549-444A-8159-F7062B0097F2}" presName="parentText" presStyleLbl="node1" presStyleIdx="1" presStyleCnt="3">
        <dgm:presLayoutVars>
          <dgm:chMax val="0"/>
          <dgm:bulletEnabled val="1"/>
        </dgm:presLayoutVars>
      </dgm:prSet>
      <dgm:spPr/>
    </dgm:pt>
    <dgm:pt modelId="{79C6DADB-4E53-4780-A8B9-B9D29FECA1C1}" type="pres">
      <dgm:prSet presAssocID="{AD6F4DCA-E0A6-402B-99BA-600F536B9E4A}" presName="spacer" presStyleCnt="0"/>
      <dgm:spPr/>
    </dgm:pt>
    <dgm:pt modelId="{1C2E55EB-2E99-4A3C-809A-BE80158BA140}" type="pres">
      <dgm:prSet presAssocID="{65EF8B42-ED56-44B7-8AB1-C150D64B53EF}" presName="parentText" presStyleLbl="node1" presStyleIdx="2" presStyleCnt="3">
        <dgm:presLayoutVars>
          <dgm:chMax val="0"/>
          <dgm:bulletEnabled val="1"/>
        </dgm:presLayoutVars>
      </dgm:prSet>
      <dgm:spPr/>
    </dgm:pt>
  </dgm:ptLst>
  <dgm:cxnLst>
    <dgm:cxn modelId="{BCA23103-864B-4191-9BAA-F4400335806A}" type="presOf" srcId="{65EF8B42-ED56-44B7-8AB1-C150D64B53EF}" destId="{1C2E55EB-2E99-4A3C-809A-BE80158BA140}" srcOrd="0" destOrd="0" presId="urn:microsoft.com/office/officeart/2005/8/layout/vList2"/>
    <dgm:cxn modelId="{2320FF25-10EC-435C-ACA9-3ED2C396C968}" type="presOf" srcId="{5E5A1AD2-9549-444A-8159-F7062B0097F2}" destId="{7ECC8558-4BCF-45CD-AABC-E8EB341606F3}" srcOrd="0" destOrd="0" presId="urn:microsoft.com/office/officeart/2005/8/layout/vList2"/>
    <dgm:cxn modelId="{F34D6034-4269-4989-9100-30BC58DB3B22}" type="presOf" srcId="{62BDEAC9-6424-44D1-B97D-52B9E45D4B95}" destId="{0DCF7E2C-6CB4-4AB3-952A-84ED6DB7EF18}" srcOrd="0" destOrd="0" presId="urn:microsoft.com/office/officeart/2005/8/layout/vList2"/>
    <dgm:cxn modelId="{634CA367-78B8-4309-9C23-D2DE225F3072}" srcId="{A6348F47-E523-4CA0-9EC9-20FC9A6DB24B}" destId="{65EF8B42-ED56-44B7-8AB1-C150D64B53EF}" srcOrd="2" destOrd="0" parTransId="{9404CB80-7F84-4140-8E9C-6B6F66B2B6CE}" sibTransId="{FCC8745D-ECFD-4740-B642-E25BA2EAEC9C}"/>
    <dgm:cxn modelId="{E95C6577-9931-4015-87E6-A664589A1566}" srcId="{A6348F47-E523-4CA0-9EC9-20FC9A6DB24B}" destId="{62BDEAC9-6424-44D1-B97D-52B9E45D4B95}" srcOrd="0" destOrd="0" parTransId="{987D735D-FFDF-4124-9CB1-B40E95346411}" sibTransId="{77E9128A-E6D5-42EF-9A8C-784B93F2FB00}"/>
    <dgm:cxn modelId="{4AFDED90-365B-476A-8C3D-AA47DA0F8AB9}" type="presOf" srcId="{A6348F47-E523-4CA0-9EC9-20FC9A6DB24B}" destId="{8906C3FE-BCDB-410E-9826-CE04C00E0E93}" srcOrd="0" destOrd="0" presId="urn:microsoft.com/office/officeart/2005/8/layout/vList2"/>
    <dgm:cxn modelId="{393800F7-D360-48AA-B2CB-38E52FFEE8DD}" srcId="{A6348F47-E523-4CA0-9EC9-20FC9A6DB24B}" destId="{5E5A1AD2-9549-444A-8159-F7062B0097F2}" srcOrd="1" destOrd="0" parTransId="{A0CC90D8-B9F0-41F1-AF82-5C12AC03FBA2}" sibTransId="{AD6F4DCA-E0A6-402B-99BA-600F536B9E4A}"/>
    <dgm:cxn modelId="{8189F0F3-00AC-49A4-A5BA-099417C63D32}" type="presParOf" srcId="{8906C3FE-BCDB-410E-9826-CE04C00E0E93}" destId="{0DCF7E2C-6CB4-4AB3-952A-84ED6DB7EF18}" srcOrd="0" destOrd="0" presId="urn:microsoft.com/office/officeart/2005/8/layout/vList2"/>
    <dgm:cxn modelId="{CC1153F4-134C-4630-9464-0A565FC3A643}" type="presParOf" srcId="{8906C3FE-BCDB-410E-9826-CE04C00E0E93}" destId="{B0201CED-C21F-4B91-849B-EDA1FD3A8AFB}" srcOrd="1" destOrd="0" presId="urn:microsoft.com/office/officeart/2005/8/layout/vList2"/>
    <dgm:cxn modelId="{F499586B-4F60-4BB7-8905-427141F6E1F8}" type="presParOf" srcId="{8906C3FE-BCDB-410E-9826-CE04C00E0E93}" destId="{7ECC8558-4BCF-45CD-AABC-E8EB341606F3}" srcOrd="2" destOrd="0" presId="urn:microsoft.com/office/officeart/2005/8/layout/vList2"/>
    <dgm:cxn modelId="{AA324047-3817-465F-9AD4-6C69CF5A185A}" type="presParOf" srcId="{8906C3FE-BCDB-410E-9826-CE04C00E0E93}" destId="{79C6DADB-4E53-4780-A8B9-B9D29FECA1C1}" srcOrd="3" destOrd="0" presId="urn:microsoft.com/office/officeart/2005/8/layout/vList2"/>
    <dgm:cxn modelId="{0533A8AA-D827-453A-AA89-9DF2429D6CB3}" type="presParOf" srcId="{8906C3FE-BCDB-410E-9826-CE04C00E0E93}" destId="{1C2E55EB-2E99-4A3C-809A-BE80158BA140}"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67222E-0663-4DE2-AF39-7948CF1007F2}">
      <dsp:nvSpPr>
        <dsp:cNvPr id="0" name=""/>
        <dsp:cNvSpPr/>
      </dsp:nvSpPr>
      <dsp:spPr>
        <a:xfrm>
          <a:off x="0" y="5067"/>
          <a:ext cx="56054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66CAA3-8E32-4F86-A5BC-6490CC62ABAD}">
      <dsp:nvSpPr>
        <dsp:cNvPr id="0" name=""/>
        <dsp:cNvSpPr/>
      </dsp:nvSpPr>
      <dsp:spPr>
        <a:xfrm>
          <a:off x="0" y="5067"/>
          <a:ext cx="5599926" cy="4119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Font typeface="Arial" panose="020B0604020202020204" pitchFamily="34" charset="0"/>
            <a:buNone/>
          </a:pPr>
          <a:r>
            <a:rPr lang="en-US" sz="1600" b="0" i="0" kern="1200" dirty="0"/>
            <a:t>In China, secondhand is not trendy because of environmental concerns.</a:t>
          </a:r>
          <a:endParaRPr lang="en-US" sz="1600" b="1" i="0" kern="1200" dirty="0"/>
        </a:p>
        <a:p>
          <a:pPr marL="0" lvl="0" indent="0" algn="l" defTabSz="711200">
            <a:lnSpc>
              <a:spcPct val="90000"/>
            </a:lnSpc>
            <a:spcBef>
              <a:spcPct val="0"/>
            </a:spcBef>
            <a:spcAft>
              <a:spcPct val="35000"/>
            </a:spcAft>
            <a:buFont typeface="Arial" panose="020B0604020202020204" pitchFamily="34" charset="0"/>
            <a:buNone/>
          </a:pPr>
          <a:r>
            <a:rPr lang="en-US" sz="1600" b="1" i="0" kern="1200" dirty="0"/>
            <a:t>Affordability</a:t>
          </a:r>
          <a:r>
            <a:rPr lang="en-US" sz="1600" b="0" i="0" kern="1200" dirty="0"/>
            <a:t>: Chinese love to wear luxury brands. The possibility of having a rental or a secondhand service is a great opportunity for Chinese who can enjoy fulfilling a luxury lifestyle at a lower price.</a:t>
          </a:r>
        </a:p>
        <a:p>
          <a:pPr marL="0" lvl="0" indent="0" algn="l" defTabSz="711200">
            <a:lnSpc>
              <a:spcPct val="90000"/>
            </a:lnSpc>
            <a:spcBef>
              <a:spcPct val="0"/>
            </a:spcBef>
            <a:spcAft>
              <a:spcPct val="35000"/>
            </a:spcAft>
            <a:buFont typeface="Arial" panose="020B0604020202020204" pitchFamily="34" charset="0"/>
            <a:buNone/>
          </a:pPr>
          <a:r>
            <a:rPr lang="en-US" sz="1600" b="1" i="0" kern="1200" dirty="0" err="1"/>
            <a:t>Mianzi</a:t>
          </a:r>
          <a:r>
            <a:rPr lang="en-US" sz="1600" b="0" i="0" kern="1200" dirty="0"/>
            <a:t>: The ability to “keep the face” is very important in China. In Chinese, </a:t>
          </a:r>
          <a:r>
            <a:rPr lang="en-US" sz="1600" b="0" i="0" kern="1200" dirty="0" err="1"/>
            <a:t>mianzi</a:t>
          </a:r>
          <a:r>
            <a:rPr lang="en-US" sz="1600" b="0" i="0" kern="1200" dirty="0"/>
            <a:t> literally means “the face”, and describes the tendency of local people to keep up with appearances to save their dignity and honor. Having the possibility to buy secondhand products is a new way of keeping their face in Chinese society</a:t>
          </a:r>
        </a:p>
        <a:p>
          <a:pPr marL="0" lvl="0" indent="0" algn="l" defTabSz="711200">
            <a:lnSpc>
              <a:spcPct val="90000"/>
            </a:lnSpc>
            <a:spcBef>
              <a:spcPct val="0"/>
            </a:spcBef>
            <a:spcAft>
              <a:spcPct val="35000"/>
            </a:spcAft>
            <a:buFont typeface="Arial" panose="020B0604020202020204" pitchFamily="34" charset="0"/>
            <a:buNone/>
          </a:pPr>
          <a:r>
            <a:rPr lang="en-US" sz="1600" b="1" i="0" kern="1200" dirty="0"/>
            <a:t>Waste</a:t>
          </a:r>
          <a:r>
            <a:rPr lang="en-US" sz="1600" b="0" i="0" kern="1200" dirty="0"/>
            <a:t>: The tendency to have and keep numerous amounts of clothes is not seductive for the Chinese anymore. When they realized they wear some clothes only 1 or 2 times, they prefer to put them for rent or sale. It is a way to make extra money and avoid waste.</a:t>
          </a:r>
        </a:p>
      </dsp:txBody>
      <dsp:txXfrm>
        <a:off x="0" y="5067"/>
        <a:ext cx="5599926" cy="4119923"/>
      </dsp:txXfrm>
    </dsp:sp>
    <dsp:sp modelId="{BC84F4DF-EA6F-488F-AAB1-75D5AAF0E2EC}">
      <dsp:nvSpPr>
        <dsp:cNvPr id="0" name=""/>
        <dsp:cNvSpPr/>
      </dsp:nvSpPr>
      <dsp:spPr>
        <a:xfrm>
          <a:off x="0" y="4124991"/>
          <a:ext cx="5605400"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A4E58D-76B3-4A3C-B8C1-23FBEEB9EBC9}">
      <dsp:nvSpPr>
        <dsp:cNvPr id="0" name=""/>
        <dsp:cNvSpPr/>
      </dsp:nvSpPr>
      <dsp:spPr>
        <a:xfrm>
          <a:off x="0" y="4124991"/>
          <a:ext cx="5605400" cy="1409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dirty="0"/>
            <a:t>In the West 70% of people using this secondhand platform do it because they “</a:t>
          </a:r>
          <a:r>
            <a:rPr lang="en-US" sz="1800" b="0" i="0" kern="1200" dirty="0">
              <a:hlinkClick xmlns:r="http://schemas.openxmlformats.org/officeDocument/2006/relationships" r:id="rId1">
                <a:extLst>
                  <a:ext uri="{A12FA001-AC4F-418D-AE19-62706E023703}">
                    <ahyp:hlinkClr xmlns:ahyp="http://schemas.microsoft.com/office/drawing/2018/hyperlinkcolor" val="tx"/>
                  </a:ext>
                </a:extLst>
              </a:hlinkClick>
            </a:rPr>
            <a:t>try to shop ethically</a:t>
          </a:r>
          <a:r>
            <a:rPr lang="en-US" sz="1800" b="0" i="0" kern="1200" dirty="0"/>
            <a:t>”. Even more, </a:t>
          </a:r>
          <a:r>
            <a:rPr lang="en-US" sz="1800" b="1" i="0" kern="1200" dirty="0"/>
            <a:t>57% of people mention that the environmental impact was their first concern</a:t>
          </a:r>
          <a:r>
            <a:rPr lang="en-US" sz="1800" b="0" i="0" kern="1200" dirty="0"/>
            <a:t>. </a:t>
          </a:r>
          <a:endParaRPr lang="en-US" sz="1800" kern="1200" dirty="0"/>
        </a:p>
      </dsp:txBody>
      <dsp:txXfrm>
        <a:off x="0" y="4124991"/>
        <a:ext cx="5605400" cy="14091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BDDEA4-19A8-4123-ADF8-92F06DFEA775}">
      <dsp:nvSpPr>
        <dsp:cNvPr id="0" name=""/>
        <dsp:cNvSpPr/>
      </dsp:nvSpPr>
      <dsp:spPr>
        <a:xfrm>
          <a:off x="624768" y="1267509"/>
          <a:ext cx="956137" cy="9561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03886E2-4CF4-46AD-AA97-A9423FC1C016}">
      <dsp:nvSpPr>
        <dsp:cNvPr id="0" name=""/>
        <dsp:cNvSpPr/>
      </dsp:nvSpPr>
      <dsp:spPr>
        <a:xfrm>
          <a:off x="40462" y="2732298"/>
          <a:ext cx="2124750" cy="1923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i="0" kern="1200" dirty="0"/>
            <a:t>Workshops: </a:t>
          </a:r>
          <a:r>
            <a:rPr lang="en-US" sz="1100" b="0" i="0" kern="1200" dirty="0"/>
            <a:t>Hosting workshops that provide hands-on experience in creating sustainable and ethical clothing can help people understand the effort and resources required to create sustainable clothing. These workshops can cover topics such as sourcing sustainable fabrics, natural dyeing, ethical production, and upcycling.</a:t>
          </a:r>
          <a:endParaRPr lang="en-US" sz="1100" kern="1200" dirty="0"/>
        </a:p>
      </dsp:txBody>
      <dsp:txXfrm>
        <a:off x="40462" y="2732298"/>
        <a:ext cx="2124750" cy="1923420"/>
      </dsp:txXfrm>
    </dsp:sp>
    <dsp:sp modelId="{7F205FAB-A8F0-4D46-92BB-45B97B1EF2F4}">
      <dsp:nvSpPr>
        <dsp:cNvPr id="0" name=""/>
        <dsp:cNvSpPr/>
      </dsp:nvSpPr>
      <dsp:spPr>
        <a:xfrm>
          <a:off x="2914518" y="333526"/>
          <a:ext cx="956137" cy="9561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349032-B9E0-43E4-B35C-C1A002915977}">
      <dsp:nvSpPr>
        <dsp:cNvPr id="0" name=""/>
        <dsp:cNvSpPr/>
      </dsp:nvSpPr>
      <dsp:spPr>
        <a:xfrm>
          <a:off x="2537043" y="2732298"/>
          <a:ext cx="2124750" cy="1923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i="0" kern="1200" dirty="0"/>
            <a:t>Fashion Shows: </a:t>
          </a:r>
          <a:r>
            <a:rPr lang="en-US" sz="1100" b="0" i="0" kern="1200" dirty="0"/>
            <a:t>Fashion shows featuring sustainable and ethical clothing brands can showcase the style and creativity of these brands while highlighting their values and mission. These shows can be an opportunity for people to see how sustainable and ethical clothing can be stylish and trendy.</a:t>
          </a:r>
          <a:endParaRPr lang="en-US" sz="1100" kern="1200" dirty="0"/>
        </a:p>
      </dsp:txBody>
      <dsp:txXfrm>
        <a:off x="2537043" y="2732298"/>
        <a:ext cx="2124750" cy="1923420"/>
      </dsp:txXfrm>
    </dsp:sp>
    <dsp:sp modelId="{8FB365FC-A346-41F8-A977-FDFAFC9801DF}">
      <dsp:nvSpPr>
        <dsp:cNvPr id="0" name=""/>
        <dsp:cNvSpPr/>
      </dsp:nvSpPr>
      <dsp:spPr>
        <a:xfrm>
          <a:off x="5617931" y="1267509"/>
          <a:ext cx="956137" cy="9561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0D2D64A-66C4-4A9B-B989-E2209F716B88}">
      <dsp:nvSpPr>
        <dsp:cNvPr id="0" name=""/>
        <dsp:cNvSpPr/>
      </dsp:nvSpPr>
      <dsp:spPr>
        <a:xfrm>
          <a:off x="5033625" y="2732298"/>
          <a:ext cx="2124750" cy="1923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i="0" kern="1200" dirty="0"/>
            <a:t>Expert Panels: </a:t>
          </a:r>
          <a:r>
            <a:rPr lang="en-US" sz="1100" b="0" i="0" kern="1200" dirty="0"/>
            <a:t>Hosting expert panels featuring professionals in the sustainable and ethical clothing industry can provide a platform for people to ask questions and learn more about sustainable and ethical practices. These panels can cover topics such as sustainable fabrics, ethical production, and fair trade.</a:t>
          </a:r>
          <a:endParaRPr lang="en-US" sz="1100" kern="1200" dirty="0"/>
        </a:p>
      </dsp:txBody>
      <dsp:txXfrm>
        <a:off x="5033625" y="2732298"/>
        <a:ext cx="2124750" cy="1923420"/>
      </dsp:txXfrm>
    </dsp:sp>
    <dsp:sp modelId="{C4EE12EA-23AC-460B-A550-AFCB76197DCE}">
      <dsp:nvSpPr>
        <dsp:cNvPr id="0" name=""/>
        <dsp:cNvSpPr/>
      </dsp:nvSpPr>
      <dsp:spPr>
        <a:xfrm>
          <a:off x="8114512" y="1267509"/>
          <a:ext cx="956137" cy="95613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7FE247-F7EE-4C6F-8958-8C4E4EA7913E}">
      <dsp:nvSpPr>
        <dsp:cNvPr id="0" name=""/>
        <dsp:cNvSpPr/>
      </dsp:nvSpPr>
      <dsp:spPr>
        <a:xfrm>
          <a:off x="7530206" y="2732298"/>
          <a:ext cx="2124750" cy="1923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i="0" kern="1200" dirty="0"/>
            <a:t>Clothing Swaps:</a:t>
          </a:r>
        </a:p>
        <a:p>
          <a:pPr marL="0" lvl="0" indent="0" algn="ctr" defTabSz="889000">
            <a:lnSpc>
              <a:spcPct val="100000"/>
            </a:lnSpc>
            <a:spcBef>
              <a:spcPct val="0"/>
            </a:spcBef>
            <a:spcAft>
              <a:spcPct val="35000"/>
            </a:spcAft>
            <a:buNone/>
          </a:pPr>
          <a:r>
            <a:rPr lang="en-US" sz="2000" b="1" i="0" kern="1200" dirty="0"/>
            <a:t> </a:t>
          </a:r>
          <a:r>
            <a:rPr lang="en-US" sz="1100" b="0" i="0" kern="1200" dirty="0"/>
            <a:t>Hosting clothing swaps can be a fun and interactive way for people to exchange their clothing and learn about sustainable fashion. These events can promote recycling, upcycling, and reducing waste while educating people about the impact of fast fashion.</a:t>
          </a:r>
          <a:endParaRPr lang="en-US" sz="1100" kern="1200" dirty="0"/>
        </a:p>
      </dsp:txBody>
      <dsp:txXfrm>
        <a:off x="7530206" y="2732298"/>
        <a:ext cx="2124750" cy="1923420"/>
      </dsp:txXfrm>
    </dsp:sp>
    <dsp:sp modelId="{E255C1EF-515D-477C-8F84-0A16D504A07E}">
      <dsp:nvSpPr>
        <dsp:cNvPr id="0" name=""/>
        <dsp:cNvSpPr/>
      </dsp:nvSpPr>
      <dsp:spPr>
        <a:xfrm>
          <a:off x="10611093" y="1267509"/>
          <a:ext cx="956137" cy="95613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7003A4-2F7A-4E8F-B6DC-77253194377B}">
      <dsp:nvSpPr>
        <dsp:cNvPr id="0" name=""/>
        <dsp:cNvSpPr/>
      </dsp:nvSpPr>
      <dsp:spPr>
        <a:xfrm>
          <a:off x="10026787" y="2732298"/>
          <a:ext cx="2124750" cy="1923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i="0" kern="1200" dirty="0"/>
            <a:t>Pop-up Shops: </a:t>
          </a:r>
          <a:r>
            <a:rPr lang="en-US" sz="1100" b="0" i="0" kern="1200" dirty="0"/>
            <a:t>Pop-up shops featuring sustainable and ethical clothing brands can give people a chance to touch and feel the clothing while learning about the brands and their practices. These shops can also offer educational resources and information about sustainable fashion.</a:t>
          </a:r>
          <a:endParaRPr lang="en-US" sz="1100" kern="1200" dirty="0"/>
        </a:p>
      </dsp:txBody>
      <dsp:txXfrm>
        <a:off x="10026787" y="2732298"/>
        <a:ext cx="2124750" cy="19234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1D3415-F786-4749-A21A-05229AAF5A4F}">
      <dsp:nvSpPr>
        <dsp:cNvPr id="0" name=""/>
        <dsp:cNvSpPr/>
      </dsp:nvSpPr>
      <dsp:spPr>
        <a:xfrm>
          <a:off x="1414162" y="2768"/>
          <a:ext cx="4458883" cy="267532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dirty="0"/>
            <a:t>The Green Festival </a:t>
          </a:r>
        </a:p>
        <a:p>
          <a:pPr marL="0" lvl="0" indent="0" algn="ctr" defTabSz="889000">
            <a:lnSpc>
              <a:spcPct val="90000"/>
            </a:lnSpc>
            <a:spcBef>
              <a:spcPct val="0"/>
            </a:spcBef>
            <a:spcAft>
              <a:spcPct val="35000"/>
            </a:spcAft>
            <a:buNone/>
          </a:pPr>
          <a:r>
            <a:rPr lang="en-US" sz="1800" b="0" i="0" kern="1200" dirty="0"/>
            <a:t>- This annual event takes place in multiple cities across the US and features a sustainable fashion marketplace, where people can learn about and purchase sustainable and ethical clothing.</a:t>
          </a:r>
          <a:endParaRPr lang="en-US" sz="1800" kern="1200" dirty="0"/>
        </a:p>
      </dsp:txBody>
      <dsp:txXfrm>
        <a:off x="1414162" y="2768"/>
        <a:ext cx="4458883" cy="2675329"/>
      </dsp:txXfrm>
    </dsp:sp>
    <dsp:sp modelId="{493D6D29-342E-41EC-85EA-F8B2FC6F638E}">
      <dsp:nvSpPr>
        <dsp:cNvPr id="0" name=""/>
        <dsp:cNvSpPr/>
      </dsp:nvSpPr>
      <dsp:spPr>
        <a:xfrm>
          <a:off x="6318934" y="2768"/>
          <a:ext cx="4458883" cy="2675329"/>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dirty="0"/>
            <a:t>Ethical Fashion Show </a:t>
          </a:r>
        </a:p>
        <a:p>
          <a:pPr marL="0" lvl="0" indent="0" algn="ctr" defTabSz="889000">
            <a:lnSpc>
              <a:spcPct val="90000"/>
            </a:lnSpc>
            <a:spcBef>
              <a:spcPct val="0"/>
            </a:spcBef>
            <a:spcAft>
              <a:spcPct val="35000"/>
            </a:spcAft>
            <a:buNone/>
          </a:pPr>
          <a:r>
            <a:rPr lang="en-US" sz="1800" b="0" i="0" kern="1200" dirty="0"/>
            <a:t>- This event takes place in New York City and features designers who prioritize ethical production and sustainability in their clothing lines.</a:t>
          </a:r>
          <a:endParaRPr lang="en-US" sz="1800" kern="1200" dirty="0"/>
        </a:p>
      </dsp:txBody>
      <dsp:txXfrm>
        <a:off x="6318934" y="2768"/>
        <a:ext cx="4458883" cy="2675329"/>
      </dsp:txXfrm>
    </dsp:sp>
    <dsp:sp modelId="{487FC5C0-7379-4474-9AB0-D2B3B0802D0C}">
      <dsp:nvSpPr>
        <dsp:cNvPr id="0" name=""/>
        <dsp:cNvSpPr/>
      </dsp:nvSpPr>
      <dsp:spPr>
        <a:xfrm>
          <a:off x="1414162" y="3123987"/>
          <a:ext cx="4458883" cy="2675329"/>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dirty="0"/>
            <a:t>Eco Fashion Week – </a:t>
          </a:r>
        </a:p>
        <a:p>
          <a:pPr marL="0" lvl="0" indent="0" algn="ctr" defTabSz="889000">
            <a:lnSpc>
              <a:spcPct val="90000"/>
            </a:lnSpc>
            <a:spcBef>
              <a:spcPct val="0"/>
            </a:spcBef>
            <a:spcAft>
              <a:spcPct val="35000"/>
            </a:spcAft>
            <a:buNone/>
          </a:pPr>
          <a:r>
            <a:rPr lang="en-US" sz="1800" b="0" i="0" kern="1200" dirty="0"/>
            <a:t>This event takes place in multiple cities across the US and Canada and features sustainable and ethical fashion designers who use eco-friendly materials and production methods.</a:t>
          </a:r>
          <a:endParaRPr lang="en-US" sz="1800" kern="1200" dirty="0"/>
        </a:p>
      </dsp:txBody>
      <dsp:txXfrm>
        <a:off x="1414162" y="3123987"/>
        <a:ext cx="4458883" cy="2675329"/>
      </dsp:txXfrm>
    </dsp:sp>
    <dsp:sp modelId="{155FBCE7-8A0B-45B6-8BC8-A68863F37A37}">
      <dsp:nvSpPr>
        <dsp:cNvPr id="0" name=""/>
        <dsp:cNvSpPr/>
      </dsp:nvSpPr>
      <dsp:spPr>
        <a:xfrm>
          <a:off x="6318934" y="3123987"/>
          <a:ext cx="4458883" cy="2675329"/>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dirty="0"/>
            <a:t>Fashion Revolution Week </a:t>
          </a:r>
          <a:r>
            <a:rPr lang="en-US" sz="1800" b="0" i="0" kern="1200" dirty="0"/>
            <a:t>- This international event takes place in multiple countries, including the US, and aims to raise awareness about the true cost of fashion and promote sustainable and ethical practices in the fashion industry.</a:t>
          </a:r>
          <a:endParaRPr lang="en-US" sz="1800" kern="1200" dirty="0"/>
        </a:p>
      </dsp:txBody>
      <dsp:txXfrm>
        <a:off x="6318934" y="3123987"/>
        <a:ext cx="4458883" cy="267532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CF7E2C-6CB4-4AB3-952A-84ED6DB7EF18}">
      <dsp:nvSpPr>
        <dsp:cNvPr id="0" name=""/>
        <dsp:cNvSpPr/>
      </dsp:nvSpPr>
      <dsp:spPr>
        <a:xfrm>
          <a:off x="0" y="13829"/>
          <a:ext cx="10519611" cy="120978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i="0" kern="1200" dirty="0"/>
            <a:t>Tel Aviv Fashion Week - This annual event features sustainable and ethical fashion designers from Israel and around the world, promoting eco-friendly and ethical practices in the fashion industry.</a:t>
          </a:r>
          <a:endParaRPr lang="en-US" sz="2200" kern="1200" dirty="0"/>
        </a:p>
      </dsp:txBody>
      <dsp:txXfrm>
        <a:off x="59057" y="72886"/>
        <a:ext cx="10401497" cy="1091666"/>
      </dsp:txXfrm>
    </dsp:sp>
    <dsp:sp modelId="{7ECC8558-4BCF-45CD-AABC-E8EB341606F3}">
      <dsp:nvSpPr>
        <dsp:cNvPr id="0" name=""/>
        <dsp:cNvSpPr/>
      </dsp:nvSpPr>
      <dsp:spPr>
        <a:xfrm>
          <a:off x="0" y="1286969"/>
          <a:ext cx="10519611" cy="120978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i="0" kern="1200"/>
            <a:t>Green Fashion Week - This event takes place in different cities around the world, including Tel Aviv. It aims to raise awareness of sustainable fashion and features designers who use eco-friendly materials and production methods.</a:t>
          </a:r>
          <a:endParaRPr lang="en-US" sz="2200" kern="1200"/>
        </a:p>
      </dsp:txBody>
      <dsp:txXfrm>
        <a:off x="59057" y="1346026"/>
        <a:ext cx="10401497" cy="1091666"/>
      </dsp:txXfrm>
    </dsp:sp>
    <dsp:sp modelId="{1C2E55EB-2E99-4A3C-809A-BE80158BA140}">
      <dsp:nvSpPr>
        <dsp:cNvPr id="0" name=""/>
        <dsp:cNvSpPr/>
      </dsp:nvSpPr>
      <dsp:spPr>
        <a:xfrm>
          <a:off x="0" y="2560109"/>
          <a:ext cx="10519611" cy="120978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i="0" kern="1200"/>
            <a:t>Sustainable Fashion Night - This event is hosted by a local sustainable fashion brand and includes a fashion show, pop-up shop, and panel discussions with experts in sustainable fashion and ethical production.</a:t>
          </a:r>
          <a:endParaRPr lang="en-US" sz="2200" kern="1200"/>
        </a:p>
      </dsp:txBody>
      <dsp:txXfrm>
        <a:off x="59057" y="2619166"/>
        <a:ext cx="10401497" cy="109166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AB8266-40A9-419C-8D37-D120207564EC}" type="datetimeFigureOut">
              <a:rPr lang="LID4096" smtClean="0"/>
              <a:t>07/13/2025</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67A3B3-8032-4D1F-AA0E-925B1D1A6FF2}" type="slidenum">
              <a:rPr lang="LID4096" smtClean="0"/>
              <a:t>‹#›</a:t>
            </a:fld>
            <a:endParaRPr lang="LID4096"/>
          </a:p>
        </p:txBody>
      </p:sp>
    </p:spTree>
    <p:extLst>
      <p:ext uri="{BB962C8B-B14F-4D97-AF65-F5344CB8AC3E}">
        <p14:creationId xmlns:p14="http://schemas.microsoft.com/office/powerpoint/2010/main" val="2301280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B367A3B3-8032-4D1F-AA0E-925B1D1A6FF2}" type="slidenum">
              <a:rPr lang="LID4096" smtClean="0"/>
              <a:t>1</a:t>
            </a:fld>
            <a:endParaRPr lang="LID4096"/>
          </a:p>
        </p:txBody>
      </p:sp>
    </p:spTree>
    <p:extLst>
      <p:ext uri="{BB962C8B-B14F-4D97-AF65-F5344CB8AC3E}">
        <p14:creationId xmlns:p14="http://schemas.microsoft.com/office/powerpoint/2010/main" val="3462145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B367A3B3-8032-4D1F-AA0E-925B1D1A6FF2}" type="slidenum">
              <a:rPr lang="LID4096" smtClean="0"/>
              <a:t>3</a:t>
            </a:fld>
            <a:endParaRPr lang="LID4096"/>
          </a:p>
        </p:txBody>
      </p:sp>
    </p:spTree>
    <p:extLst>
      <p:ext uri="{BB962C8B-B14F-4D97-AF65-F5344CB8AC3E}">
        <p14:creationId xmlns:p14="http://schemas.microsoft.com/office/powerpoint/2010/main" val="1888485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B367A3B3-8032-4D1F-AA0E-925B1D1A6FF2}" type="slidenum">
              <a:rPr lang="LID4096" smtClean="0"/>
              <a:t>6</a:t>
            </a:fld>
            <a:endParaRPr lang="LID4096"/>
          </a:p>
        </p:txBody>
      </p:sp>
    </p:spTree>
    <p:extLst>
      <p:ext uri="{BB962C8B-B14F-4D97-AF65-F5344CB8AC3E}">
        <p14:creationId xmlns:p14="http://schemas.microsoft.com/office/powerpoint/2010/main" val="947368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3B633-4D35-BBFC-79D2-A82C8A59CB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8BAE36A0-A984-D024-E877-FAC3CECED4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60E9B820-B89C-611A-AAAD-C1D57D6A845E}"/>
              </a:ext>
            </a:extLst>
          </p:cNvPr>
          <p:cNvSpPr>
            <a:spLocks noGrp="1"/>
          </p:cNvSpPr>
          <p:nvPr>
            <p:ph type="dt" sz="half" idx="10"/>
          </p:nvPr>
        </p:nvSpPr>
        <p:spPr/>
        <p:txBody>
          <a:bodyPr/>
          <a:lstStyle/>
          <a:p>
            <a:fld id="{E4E227A9-EE9C-4022-ACDA-02D9F21D435B}" type="datetimeFigureOut">
              <a:rPr lang="LID4096" smtClean="0"/>
              <a:t>07/13/2025</a:t>
            </a:fld>
            <a:endParaRPr lang="LID4096"/>
          </a:p>
        </p:txBody>
      </p:sp>
      <p:sp>
        <p:nvSpPr>
          <p:cNvPr id="5" name="Footer Placeholder 4">
            <a:extLst>
              <a:ext uri="{FF2B5EF4-FFF2-40B4-BE49-F238E27FC236}">
                <a16:creationId xmlns:a16="http://schemas.microsoft.com/office/drawing/2014/main" id="{A3A3C6F6-3951-7336-FE0D-0BCE44130AD6}"/>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58CC6076-5BC3-2DE2-A6D5-0DDC75060EB2}"/>
              </a:ext>
            </a:extLst>
          </p:cNvPr>
          <p:cNvSpPr>
            <a:spLocks noGrp="1"/>
          </p:cNvSpPr>
          <p:nvPr>
            <p:ph type="sldNum" sz="quarter" idx="12"/>
          </p:nvPr>
        </p:nvSpPr>
        <p:spPr/>
        <p:txBody>
          <a:bodyPr/>
          <a:lstStyle/>
          <a:p>
            <a:fld id="{DF4DBB4E-D054-4153-A818-FF7B31ECE452}" type="slidenum">
              <a:rPr lang="LID4096" smtClean="0"/>
              <a:t>‹#›</a:t>
            </a:fld>
            <a:endParaRPr lang="LID4096"/>
          </a:p>
        </p:txBody>
      </p:sp>
    </p:spTree>
    <p:extLst>
      <p:ext uri="{BB962C8B-B14F-4D97-AF65-F5344CB8AC3E}">
        <p14:creationId xmlns:p14="http://schemas.microsoft.com/office/powerpoint/2010/main" val="1487311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1B3F4-A0A9-8AF9-ADBC-E0B434C1DA8B}"/>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E2AC6B39-B01B-C0CE-F3B0-C9802B736EB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EB090085-5E69-3E23-6F9B-56FCFEC18997}"/>
              </a:ext>
            </a:extLst>
          </p:cNvPr>
          <p:cNvSpPr>
            <a:spLocks noGrp="1"/>
          </p:cNvSpPr>
          <p:nvPr>
            <p:ph type="dt" sz="half" idx="10"/>
          </p:nvPr>
        </p:nvSpPr>
        <p:spPr/>
        <p:txBody>
          <a:bodyPr/>
          <a:lstStyle/>
          <a:p>
            <a:fld id="{E4E227A9-EE9C-4022-ACDA-02D9F21D435B}" type="datetimeFigureOut">
              <a:rPr lang="LID4096" smtClean="0"/>
              <a:t>07/13/2025</a:t>
            </a:fld>
            <a:endParaRPr lang="LID4096"/>
          </a:p>
        </p:txBody>
      </p:sp>
      <p:sp>
        <p:nvSpPr>
          <p:cNvPr id="5" name="Footer Placeholder 4">
            <a:extLst>
              <a:ext uri="{FF2B5EF4-FFF2-40B4-BE49-F238E27FC236}">
                <a16:creationId xmlns:a16="http://schemas.microsoft.com/office/drawing/2014/main" id="{E98E2756-1C12-53AD-D0A4-93682FE21904}"/>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16A16A2B-BE04-E49E-652A-A571FEE6605D}"/>
              </a:ext>
            </a:extLst>
          </p:cNvPr>
          <p:cNvSpPr>
            <a:spLocks noGrp="1"/>
          </p:cNvSpPr>
          <p:nvPr>
            <p:ph type="sldNum" sz="quarter" idx="12"/>
          </p:nvPr>
        </p:nvSpPr>
        <p:spPr/>
        <p:txBody>
          <a:bodyPr/>
          <a:lstStyle/>
          <a:p>
            <a:fld id="{DF4DBB4E-D054-4153-A818-FF7B31ECE452}" type="slidenum">
              <a:rPr lang="LID4096" smtClean="0"/>
              <a:t>‹#›</a:t>
            </a:fld>
            <a:endParaRPr lang="LID4096"/>
          </a:p>
        </p:txBody>
      </p:sp>
    </p:spTree>
    <p:extLst>
      <p:ext uri="{BB962C8B-B14F-4D97-AF65-F5344CB8AC3E}">
        <p14:creationId xmlns:p14="http://schemas.microsoft.com/office/powerpoint/2010/main" val="3713279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EF6996-6C6E-FFA6-75BD-E0BCF4372B7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6E2A4746-B001-AE17-61E7-A9A0B5B17DF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017B84CF-CE0A-10BE-A67D-4BB6A884662B}"/>
              </a:ext>
            </a:extLst>
          </p:cNvPr>
          <p:cNvSpPr>
            <a:spLocks noGrp="1"/>
          </p:cNvSpPr>
          <p:nvPr>
            <p:ph type="dt" sz="half" idx="10"/>
          </p:nvPr>
        </p:nvSpPr>
        <p:spPr/>
        <p:txBody>
          <a:bodyPr/>
          <a:lstStyle/>
          <a:p>
            <a:fld id="{E4E227A9-EE9C-4022-ACDA-02D9F21D435B}" type="datetimeFigureOut">
              <a:rPr lang="LID4096" smtClean="0"/>
              <a:t>07/13/2025</a:t>
            </a:fld>
            <a:endParaRPr lang="LID4096"/>
          </a:p>
        </p:txBody>
      </p:sp>
      <p:sp>
        <p:nvSpPr>
          <p:cNvPr id="5" name="Footer Placeholder 4">
            <a:extLst>
              <a:ext uri="{FF2B5EF4-FFF2-40B4-BE49-F238E27FC236}">
                <a16:creationId xmlns:a16="http://schemas.microsoft.com/office/drawing/2014/main" id="{B48E6083-1D45-0BA2-F1A0-F5B2A7DF17EB}"/>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245D9E97-6288-B3C8-7F8E-3FEE875D54B8}"/>
              </a:ext>
            </a:extLst>
          </p:cNvPr>
          <p:cNvSpPr>
            <a:spLocks noGrp="1"/>
          </p:cNvSpPr>
          <p:nvPr>
            <p:ph type="sldNum" sz="quarter" idx="12"/>
          </p:nvPr>
        </p:nvSpPr>
        <p:spPr/>
        <p:txBody>
          <a:bodyPr/>
          <a:lstStyle/>
          <a:p>
            <a:fld id="{DF4DBB4E-D054-4153-A818-FF7B31ECE452}" type="slidenum">
              <a:rPr lang="LID4096" smtClean="0"/>
              <a:t>‹#›</a:t>
            </a:fld>
            <a:endParaRPr lang="LID4096"/>
          </a:p>
        </p:txBody>
      </p:sp>
    </p:spTree>
    <p:extLst>
      <p:ext uri="{BB962C8B-B14F-4D97-AF65-F5344CB8AC3E}">
        <p14:creationId xmlns:p14="http://schemas.microsoft.com/office/powerpoint/2010/main" val="940483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645A8-0E7A-9992-A2DA-0F846126F8D2}"/>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E1F7E0A9-BFB5-A3F2-ACD1-CDE2AE62A0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ECC5ACDC-189A-2009-D173-4C87CA284EF7}"/>
              </a:ext>
            </a:extLst>
          </p:cNvPr>
          <p:cNvSpPr>
            <a:spLocks noGrp="1"/>
          </p:cNvSpPr>
          <p:nvPr>
            <p:ph type="dt" sz="half" idx="10"/>
          </p:nvPr>
        </p:nvSpPr>
        <p:spPr/>
        <p:txBody>
          <a:bodyPr/>
          <a:lstStyle/>
          <a:p>
            <a:fld id="{E4E227A9-EE9C-4022-ACDA-02D9F21D435B}" type="datetimeFigureOut">
              <a:rPr lang="LID4096" smtClean="0"/>
              <a:t>07/13/2025</a:t>
            </a:fld>
            <a:endParaRPr lang="LID4096"/>
          </a:p>
        </p:txBody>
      </p:sp>
      <p:sp>
        <p:nvSpPr>
          <p:cNvPr id="5" name="Footer Placeholder 4">
            <a:extLst>
              <a:ext uri="{FF2B5EF4-FFF2-40B4-BE49-F238E27FC236}">
                <a16:creationId xmlns:a16="http://schemas.microsoft.com/office/drawing/2014/main" id="{48560481-6B5E-7799-D916-C0A2483F7C52}"/>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35D95D7D-18EB-0A95-BB7D-EA6DCECE0446}"/>
              </a:ext>
            </a:extLst>
          </p:cNvPr>
          <p:cNvSpPr>
            <a:spLocks noGrp="1"/>
          </p:cNvSpPr>
          <p:nvPr>
            <p:ph type="sldNum" sz="quarter" idx="12"/>
          </p:nvPr>
        </p:nvSpPr>
        <p:spPr/>
        <p:txBody>
          <a:bodyPr/>
          <a:lstStyle/>
          <a:p>
            <a:fld id="{DF4DBB4E-D054-4153-A818-FF7B31ECE452}" type="slidenum">
              <a:rPr lang="LID4096" smtClean="0"/>
              <a:t>‹#›</a:t>
            </a:fld>
            <a:endParaRPr lang="LID4096"/>
          </a:p>
        </p:txBody>
      </p:sp>
    </p:spTree>
    <p:extLst>
      <p:ext uri="{BB962C8B-B14F-4D97-AF65-F5344CB8AC3E}">
        <p14:creationId xmlns:p14="http://schemas.microsoft.com/office/powerpoint/2010/main" val="547196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D7842-1C0A-4D66-C9BE-BD64542456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0F721BE8-4541-AFC8-7B82-B820A66D99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C05477-736F-B4C4-D02E-E081D9ACD5A0}"/>
              </a:ext>
            </a:extLst>
          </p:cNvPr>
          <p:cNvSpPr>
            <a:spLocks noGrp="1"/>
          </p:cNvSpPr>
          <p:nvPr>
            <p:ph type="dt" sz="half" idx="10"/>
          </p:nvPr>
        </p:nvSpPr>
        <p:spPr/>
        <p:txBody>
          <a:bodyPr/>
          <a:lstStyle/>
          <a:p>
            <a:fld id="{E4E227A9-EE9C-4022-ACDA-02D9F21D435B}" type="datetimeFigureOut">
              <a:rPr lang="LID4096" smtClean="0"/>
              <a:t>07/13/2025</a:t>
            </a:fld>
            <a:endParaRPr lang="LID4096"/>
          </a:p>
        </p:txBody>
      </p:sp>
      <p:sp>
        <p:nvSpPr>
          <p:cNvPr id="5" name="Footer Placeholder 4">
            <a:extLst>
              <a:ext uri="{FF2B5EF4-FFF2-40B4-BE49-F238E27FC236}">
                <a16:creationId xmlns:a16="http://schemas.microsoft.com/office/drawing/2014/main" id="{CEFE129D-E288-0D05-C459-175391D334B2}"/>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69D55A2F-7487-1837-CB5D-9BC9B1F22589}"/>
              </a:ext>
            </a:extLst>
          </p:cNvPr>
          <p:cNvSpPr>
            <a:spLocks noGrp="1"/>
          </p:cNvSpPr>
          <p:nvPr>
            <p:ph type="sldNum" sz="quarter" idx="12"/>
          </p:nvPr>
        </p:nvSpPr>
        <p:spPr/>
        <p:txBody>
          <a:bodyPr/>
          <a:lstStyle/>
          <a:p>
            <a:fld id="{DF4DBB4E-D054-4153-A818-FF7B31ECE452}" type="slidenum">
              <a:rPr lang="LID4096" smtClean="0"/>
              <a:t>‹#›</a:t>
            </a:fld>
            <a:endParaRPr lang="LID4096"/>
          </a:p>
        </p:txBody>
      </p:sp>
    </p:spTree>
    <p:extLst>
      <p:ext uri="{BB962C8B-B14F-4D97-AF65-F5344CB8AC3E}">
        <p14:creationId xmlns:p14="http://schemas.microsoft.com/office/powerpoint/2010/main" val="580119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872E-E452-D5C7-D546-4E1E71F793E9}"/>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95BA7CF3-4541-76D9-868F-B68E8EC473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7C20022C-FE91-79D5-44B9-D6AFBD0501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0F7D0764-10AD-C41F-1F7E-C9F766FFB979}"/>
              </a:ext>
            </a:extLst>
          </p:cNvPr>
          <p:cNvSpPr>
            <a:spLocks noGrp="1"/>
          </p:cNvSpPr>
          <p:nvPr>
            <p:ph type="dt" sz="half" idx="10"/>
          </p:nvPr>
        </p:nvSpPr>
        <p:spPr/>
        <p:txBody>
          <a:bodyPr/>
          <a:lstStyle/>
          <a:p>
            <a:fld id="{E4E227A9-EE9C-4022-ACDA-02D9F21D435B}" type="datetimeFigureOut">
              <a:rPr lang="LID4096" smtClean="0"/>
              <a:t>07/13/2025</a:t>
            </a:fld>
            <a:endParaRPr lang="LID4096"/>
          </a:p>
        </p:txBody>
      </p:sp>
      <p:sp>
        <p:nvSpPr>
          <p:cNvPr id="6" name="Footer Placeholder 5">
            <a:extLst>
              <a:ext uri="{FF2B5EF4-FFF2-40B4-BE49-F238E27FC236}">
                <a16:creationId xmlns:a16="http://schemas.microsoft.com/office/drawing/2014/main" id="{AC956FC8-6BFC-61ED-B399-2D5218D05097}"/>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79AF26F3-FADC-585D-60F4-ED07DD972603}"/>
              </a:ext>
            </a:extLst>
          </p:cNvPr>
          <p:cNvSpPr>
            <a:spLocks noGrp="1"/>
          </p:cNvSpPr>
          <p:nvPr>
            <p:ph type="sldNum" sz="quarter" idx="12"/>
          </p:nvPr>
        </p:nvSpPr>
        <p:spPr/>
        <p:txBody>
          <a:bodyPr/>
          <a:lstStyle/>
          <a:p>
            <a:fld id="{DF4DBB4E-D054-4153-A818-FF7B31ECE452}" type="slidenum">
              <a:rPr lang="LID4096" smtClean="0"/>
              <a:t>‹#›</a:t>
            </a:fld>
            <a:endParaRPr lang="LID4096"/>
          </a:p>
        </p:txBody>
      </p:sp>
    </p:spTree>
    <p:extLst>
      <p:ext uri="{BB962C8B-B14F-4D97-AF65-F5344CB8AC3E}">
        <p14:creationId xmlns:p14="http://schemas.microsoft.com/office/powerpoint/2010/main" val="2640932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C21BE-99E4-EA49-76E6-4061AC90A1FF}"/>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47DDFBE7-1AC4-EC3C-5367-AC56F7BD7E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581193-1CB4-72DB-2CFE-B5571CFBD2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530BD81D-CC3D-D519-7746-4DF18E5B63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F130C9-C6D1-90C4-79EC-CFA8C3D619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C5C98DC2-6197-B18D-9072-386E55E2D8EF}"/>
              </a:ext>
            </a:extLst>
          </p:cNvPr>
          <p:cNvSpPr>
            <a:spLocks noGrp="1"/>
          </p:cNvSpPr>
          <p:nvPr>
            <p:ph type="dt" sz="half" idx="10"/>
          </p:nvPr>
        </p:nvSpPr>
        <p:spPr/>
        <p:txBody>
          <a:bodyPr/>
          <a:lstStyle/>
          <a:p>
            <a:fld id="{E4E227A9-EE9C-4022-ACDA-02D9F21D435B}" type="datetimeFigureOut">
              <a:rPr lang="LID4096" smtClean="0"/>
              <a:t>07/13/2025</a:t>
            </a:fld>
            <a:endParaRPr lang="LID4096"/>
          </a:p>
        </p:txBody>
      </p:sp>
      <p:sp>
        <p:nvSpPr>
          <p:cNvPr id="8" name="Footer Placeholder 7">
            <a:extLst>
              <a:ext uri="{FF2B5EF4-FFF2-40B4-BE49-F238E27FC236}">
                <a16:creationId xmlns:a16="http://schemas.microsoft.com/office/drawing/2014/main" id="{7572FAEF-1B55-920E-B7A4-0F0B861C3275}"/>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9419ED50-52FD-9F8C-7106-4B9C88249401}"/>
              </a:ext>
            </a:extLst>
          </p:cNvPr>
          <p:cNvSpPr>
            <a:spLocks noGrp="1"/>
          </p:cNvSpPr>
          <p:nvPr>
            <p:ph type="sldNum" sz="quarter" idx="12"/>
          </p:nvPr>
        </p:nvSpPr>
        <p:spPr/>
        <p:txBody>
          <a:bodyPr/>
          <a:lstStyle/>
          <a:p>
            <a:fld id="{DF4DBB4E-D054-4153-A818-FF7B31ECE452}" type="slidenum">
              <a:rPr lang="LID4096" smtClean="0"/>
              <a:t>‹#›</a:t>
            </a:fld>
            <a:endParaRPr lang="LID4096"/>
          </a:p>
        </p:txBody>
      </p:sp>
    </p:spTree>
    <p:extLst>
      <p:ext uri="{BB962C8B-B14F-4D97-AF65-F5344CB8AC3E}">
        <p14:creationId xmlns:p14="http://schemas.microsoft.com/office/powerpoint/2010/main" val="2588895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80180-F9F5-4BBE-980A-70AAAE12D9F0}"/>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1B0ADCE3-A58D-0C98-DA4F-4229EED93596}"/>
              </a:ext>
            </a:extLst>
          </p:cNvPr>
          <p:cNvSpPr>
            <a:spLocks noGrp="1"/>
          </p:cNvSpPr>
          <p:nvPr>
            <p:ph type="dt" sz="half" idx="10"/>
          </p:nvPr>
        </p:nvSpPr>
        <p:spPr/>
        <p:txBody>
          <a:bodyPr/>
          <a:lstStyle/>
          <a:p>
            <a:fld id="{E4E227A9-EE9C-4022-ACDA-02D9F21D435B}" type="datetimeFigureOut">
              <a:rPr lang="LID4096" smtClean="0"/>
              <a:t>07/13/2025</a:t>
            </a:fld>
            <a:endParaRPr lang="LID4096"/>
          </a:p>
        </p:txBody>
      </p:sp>
      <p:sp>
        <p:nvSpPr>
          <p:cNvPr id="4" name="Footer Placeholder 3">
            <a:extLst>
              <a:ext uri="{FF2B5EF4-FFF2-40B4-BE49-F238E27FC236}">
                <a16:creationId xmlns:a16="http://schemas.microsoft.com/office/drawing/2014/main" id="{F1BDD0D2-5C9C-1EAA-2C9D-A1CFDC4179BA}"/>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A6A8AE11-9002-04FC-342D-F49A500DE379}"/>
              </a:ext>
            </a:extLst>
          </p:cNvPr>
          <p:cNvSpPr>
            <a:spLocks noGrp="1"/>
          </p:cNvSpPr>
          <p:nvPr>
            <p:ph type="sldNum" sz="quarter" idx="12"/>
          </p:nvPr>
        </p:nvSpPr>
        <p:spPr/>
        <p:txBody>
          <a:bodyPr/>
          <a:lstStyle/>
          <a:p>
            <a:fld id="{DF4DBB4E-D054-4153-A818-FF7B31ECE452}" type="slidenum">
              <a:rPr lang="LID4096" smtClean="0"/>
              <a:t>‹#›</a:t>
            </a:fld>
            <a:endParaRPr lang="LID4096"/>
          </a:p>
        </p:txBody>
      </p:sp>
    </p:spTree>
    <p:extLst>
      <p:ext uri="{BB962C8B-B14F-4D97-AF65-F5344CB8AC3E}">
        <p14:creationId xmlns:p14="http://schemas.microsoft.com/office/powerpoint/2010/main" val="1798976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14E5CE-5087-9A61-107E-A3335B2CA731}"/>
              </a:ext>
            </a:extLst>
          </p:cNvPr>
          <p:cNvSpPr>
            <a:spLocks noGrp="1"/>
          </p:cNvSpPr>
          <p:nvPr>
            <p:ph type="dt" sz="half" idx="10"/>
          </p:nvPr>
        </p:nvSpPr>
        <p:spPr/>
        <p:txBody>
          <a:bodyPr/>
          <a:lstStyle/>
          <a:p>
            <a:fld id="{E4E227A9-EE9C-4022-ACDA-02D9F21D435B}" type="datetimeFigureOut">
              <a:rPr lang="LID4096" smtClean="0"/>
              <a:t>07/13/2025</a:t>
            </a:fld>
            <a:endParaRPr lang="LID4096"/>
          </a:p>
        </p:txBody>
      </p:sp>
      <p:sp>
        <p:nvSpPr>
          <p:cNvPr id="3" name="Footer Placeholder 2">
            <a:extLst>
              <a:ext uri="{FF2B5EF4-FFF2-40B4-BE49-F238E27FC236}">
                <a16:creationId xmlns:a16="http://schemas.microsoft.com/office/drawing/2014/main" id="{A17EF0B8-53FC-12AD-1DE7-8579D5215814}"/>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8AA5F812-A312-D485-7F06-8C6180E51A81}"/>
              </a:ext>
            </a:extLst>
          </p:cNvPr>
          <p:cNvSpPr>
            <a:spLocks noGrp="1"/>
          </p:cNvSpPr>
          <p:nvPr>
            <p:ph type="sldNum" sz="quarter" idx="12"/>
          </p:nvPr>
        </p:nvSpPr>
        <p:spPr/>
        <p:txBody>
          <a:bodyPr/>
          <a:lstStyle/>
          <a:p>
            <a:fld id="{DF4DBB4E-D054-4153-A818-FF7B31ECE452}" type="slidenum">
              <a:rPr lang="LID4096" smtClean="0"/>
              <a:t>‹#›</a:t>
            </a:fld>
            <a:endParaRPr lang="LID4096"/>
          </a:p>
        </p:txBody>
      </p:sp>
    </p:spTree>
    <p:extLst>
      <p:ext uri="{BB962C8B-B14F-4D97-AF65-F5344CB8AC3E}">
        <p14:creationId xmlns:p14="http://schemas.microsoft.com/office/powerpoint/2010/main" val="195605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36508-4F4B-DB99-20CC-7B697D151C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40F76A91-0F54-C006-BD3E-900B918BEC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1EA9BF1D-EECD-0761-EDC8-7458A0F6D8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AB5B65-BC10-E4D6-4DD9-3A4504D6D71F}"/>
              </a:ext>
            </a:extLst>
          </p:cNvPr>
          <p:cNvSpPr>
            <a:spLocks noGrp="1"/>
          </p:cNvSpPr>
          <p:nvPr>
            <p:ph type="dt" sz="half" idx="10"/>
          </p:nvPr>
        </p:nvSpPr>
        <p:spPr/>
        <p:txBody>
          <a:bodyPr/>
          <a:lstStyle/>
          <a:p>
            <a:fld id="{E4E227A9-EE9C-4022-ACDA-02D9F21D435B}" type="datetimeFigureOut">
              <a:rPr lang="LID4096" smtClean="0"/>
              <a:t>07/13/2025</a:t>
            </a:fld>
            <a:endParaRPr lang="LID4096"/>
          </a:p>
        </p:txBody>
      </p:sp>
      <p:sp>
        <p:nvSpPr>
          <p:cNvPr id="6" name="Footer Placeholder 5">
            <a:extLst>
              <a:ext uri="{FF2B5EF4-FFF2-40B4-BE49-F238E27FC236}">
                <a16:creationId xmlns:a16="http://schemas.microsoft.com/office/drawing/2014/main" id="{48F98772-48B2-D3EC-52B7-F26D67E3DA2C}"/>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C1F541E0-22AB-2C1A-22F3-6BB77581F8C5}"/>
              </a:ext>
            </a:extLst>
          </p:cNvPr>
          <p:cNvSpPr>
            <a:spLocks noGrp="1"/>
          </p:cNvSpPr>
          <p:nvPr>
            <p:ph type="sldNum" sz="quarter" idx="12"/>
          </p:nvPr>
        </p:nvSpPr>
        <p:spPr/>
        <p:txBody>
          <a:bodyPr/>
          <a:lstStyle/>
          <a:p>
            <a:fld id="{DF4DBB4E-D054-4153-A818-FF7B31ECE452}" type="slidenum">
              <a:rPr lang="LID4096" smtClean="0"/>
              <a:t>‹#›</a:t>
            </a:fld>
            <a:endParaRPr lang="LID4096"/>
          </a:p>
        </p:txBody>
      </p:sp>
    </p:spTree>
    <p:extLst>
      <p:ext uri="{BB962C8B-B14F-4D97-AF65-F5344CB8AC3E}">
        <p14:creationId xmlns:p14="http://schemas.microsoft.com/office/powerpoint/2010/main" val="2773883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6DF87-4D32-EBDB-A6D0-8EB3650E52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9E4A8B9C-DBA6-5C34-07F1-C8DD3DB055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45BB8ED4-880D-58C6-8E52-53FE89DF29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5BE29D-84AA-D5C9-989E-11AD9EE9B43F}"/>
              </a:ext>
            </a:extLst>
          </p:cNvPr>
          <p:cNvSpPr>
            <a:spLocks noGrp="1"/>
          </p:cNvSpPr>
          <p:nvPr>
            <p:ph type="dt" sz="half" idx="10"/>
          </p:nvPr>
        </p:nvSpPr>
        <p:spPr/>
        <p:txBody>
          <a:bodyPr/>
          <a:lstStyle/>
          <a:p>
            <a:fld id="{E4E227A9-EE9C-4022-ACDA-02D9F21D435B}" type="datetimeFigureOut">
              <a:rPr lang="LID4096" smtClean="0"/>
              <a:t>07/13/2025</a:t>
            </a:fld>
            <a:endParaRPr lang="LID4096"/>
          </a:p>
        </p:txBody>
      </p:sp>
      <p:sp>
        <p:nvSpPr>
          <p:cNvPr id="6" name="Footer Placeholder 5">
            <a:extLst>
              <a:ext uri="{FF2B5EF4-FFF2-40B4-BE49-F238E27FC236}">
                <a16:creationId xmlns:a16="http://schemas.microsoft.com/office/drawing/2014/main" id="{1B69687E-3EFC-2DA4-FAF8-8E2D0F14F68B}"/>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620BD959-1C71-D77F-B057-CDAA7B9BFDAC}"/>
              </a:ext>
            </a:extLst>
          </p:cNvPr>
          <p:cNvSpPr>
            <a:spLocks noGrp="1"/>
          </p:cNvSpPr>
          <p:nvPr>
            <p:ph type="sldNum" sz="quarter" idx="12"/>
          </p:nvPr>
        </p:nvSpPr>
        <p:spPr/>
        <p:txBody>
          <a:bodyPr/>
          <a:lstStyle/>
          <a:p>
            <a:fld id="{DF4DBB4E-D054-4153-A818-FF7B31ECE452}" type="slidenum">
              <a:rPr lang="LID4096" smtClean="0"/>
              <a:t>‹#›</a:t>
            </a:fld>
            <a:endParaRPr lang="LID4096"/>
          </a:p>
        </p:txBody>
      </p:sp>
    </p:spTree>
    <p:extLst>
      <p:ext uri="{BB962C8B-B14F-4D97-AF65-F5344CB8AC3E}">
        <p14:creationId xmlns:p14="http://schemas.microsoft.com/office/powerpoint/2010/main" val="4019883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EBCCB8-F8DE-7886-2342-F1CD362193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9738216F-8B06-338A-F907-53809803BB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41B2229B-32AA-1D4D-FAEF-3C76258B8C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E227A9-EE9C-4022-ACDA-02D9F21D435B}" type="datetimeFigureOut">
              <a:rPr lang="LID4096" smtClean="0"/>
              <a:t>07/13/2025</a:t>
            </a:fld>
            <a:endParaRPr lang="LID4096"/>
          </a:p>
        </p:txBody>
      </p:sp>
      <p:sp>
        <p:nvSpPr>
          <p:cNvPr id="5" name="Footer Placeholder 4">
            <a:extLst>
              <a:ext uri="{FF2B5EF4-FFF2-40B4-BE49-F238E27FC236}">
                <a16:creationId xmlns:a16="http://schemas.microsoft.com/office/drawing/2014/main" id="{870FFFC5-6D1C-CB41-8A17-C461C630DF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9AEEC7DD-9291-FDB2-B599-35BD3155D5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4DBB4E-D054-4153-A818-FF7B31ECE452}" type="slidenum">
              <a:rPr lang="LID4096" smtClean="0"/>
              <a:t>‹#›</a:t>
            </a:fld>
            <a:endParaRPr lang="LID4096"/>
          </a:p>
        </p:txBody>
      </p:sp>
    </p:spTree>
    <p:extLst>
      <p:ext uri="{BB962C8B-B14F-4D97-AF65-F5344CB8AC3E}">
        <p14:creationId xmlns:p14="http://schemas.microsoft.com/office/powerpoint/2010/main" val="38723880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fashionrevolution.org/" TargetMode="External"/><Relationship Id="rId7" Type="http://schemas.openxmlformats.org/officeDocument/2006/relationships/hyperlink" Target="https://remake.world/" TargetMode="Externa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hyperlink" Target="https://www.redress.com.hk/" TargetMode="External"/><Relationship Id="rId5" Type="http://schemas.openxmlformats.org/officeDocument/2006/relationships/hyperlink" Target="https://apparelcoalition.org/" TargetMode="External"/><Relationship Id="rId4" Type="http://schemas.openxmlformats.org/officeDocument/2006/relationships/hyperlink" Target="https://textileexchange.org/"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bettercotton.org/" TargetMode="External"/><Relationship Id="rId7" Type="http://schemas.openxmlformats.org/officeDocument/2006/relationships/hyperlink" Target="https://www.zerowastescotland.org.uk/" TargetMode="Externa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hyperlink" Target="https://www.ellenmacarthurfoundation.org/" TargetMode="External"/><Relationship Id="rId5" Type="http://schemas.openxmlformats.org/officeDocument/2006/relationships/hyperlink" Target="https://www.greenpeace.org/" TargetMode="External"/><Relationship Id="rId4" Type="http://schemas.openxmlformats.org/officeDocument/2006/relationships/hyperlink" Target="https://www.fairwear.org/"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sustainablefashionweek.co.il/" TargetMode="External"/><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hyperlink" Target="https://textileexchange.org/hubs/israel"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eea.europa.eu/publications/textiles-in-europes-circular-economy" TargetMode="External"/><Relationship Id="rId2" Type="http://schemas.openxmlformats.org/officeDocument/2006/relationships/hyperlink" Target="http://www.ellenmacarthurfoundation.org/publication" TargetMode="External"/><Relationship Id="rId1" Type="http://schemas.openxmlformats.org/officeDocument/2006/relationships/slideLayout" Target="../slideLayouts/slideLayout2.xml"/><Relationship Id="rId4" Type="http://schemas.openxmlformats.org/officeDocument/2006/relationships/hyperlink" Target="https://unfashionalliance.org/"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hyperlink" Target="https://1drv.ms/b/s!An2OHLVKkifEiBiY2gVOtvlM6Sez?e=hlkkBq"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472" name="Rectangle 1947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58" name="Picture 2" descr="BUSINESS, ENVIRONMENT AND SUSTAINABILITY REPORTING IN INDIA A NOTE ON THE  SEBI GUIDELINE | National Law School of India University">
            <a:extLst>
              <a:ext uri="{FF2B5EF4-FFF2-40B4-BE49-F238E27FC236}">
                <a16:creationId xmlns:a16="http://schemas.microsoft.com/office/drawing/2014/main" id="{20B72104-214C-106C-C8B8-92F955FE1D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507" r="13405" b="1"/>
          <a:stretch/>
        </p:blipFill>
        <p:spPr bwMode="auto">
          <a:xfrm>
            <a:off x="5047989" y="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9474" name="Rectangle 1947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901E6FE-4828-3DAF-F01F-63F881FB6A99}"/>
              </a:ext>
            </a:extLst>
          </p:cNvPr>
          <p:cNvSpPr>
            <a:spLocks noGrp="1"/>
          </p:cNvSpPr>
          <p:nvPr>
            <p:ph type="ctrTitle"/>
          </p:nvPr>
        </p:nvSpPr>
        <p:spPr>
          <a:xfrm>
            <a:off x="387264" y="681036"/>
            <a:ext cx="4660725" cy="4191589"/>
          </a:xfrm>
        </p:spPr>
        <p:txBody>
          <a:bodyPr vert="horz" lIns="91440" tIns="45720" rIns="91440" bIns="45720" rtlCol="0" anchor="ctr">
            <a:normAutofit/>
          </a:bodyPr>
          <a:lstStyle/>
          <a:p>
            <a:pPr algn="l"/>
            <a:r>
              <a:rPr lang="ru-RU" b="1" dirty="0">
                <a:solidFill>
                  <a:srgbClr val="00B050"/>
                </a:solidFill>
              </a:rPr>
              <a:t>Обмен одеждой…</a:t>
            </a:r>
            <a:br>
              <a:rPr lang="ru-RU" sz="4800" b="1" dirty="0">
                <a:solidFill>
                  <a:srgbClr val="00B050"/>
                </a:solidFill>
              </a:rPr>
            </a:br>
            <a:r>
              <a:rPr lang="ru-RU" sz="4800" b="1" dirty="0">
                <a:solidFill>
                  <a:srgbClr val="00B050"/>
                </a:solidFill>
              </a:rPr>
              <a:t>Почему это важно для Хайфы</a:t>
            </a:r>
            <a:endParaRPr lang="en-US" sz="4800" b="1" dirty="0">
              <a:solidFill>
                <a:srgbClr val="00B050"/>
              </a:solidFill>
            </a:endParaRPr>
          </a:p>
        </p:txBody>
      </p:sp>
      <p:sp>
        <p:nvSpPr>
          <p:cNvPr id="3" name="Subtitle 2">
            <a:extLst>
              <a:ext uri="{FF2B5EF4-FFF2-40B4-BE49-F238E27FC236}">
                <a16:creationId xmlns:a16="http://schemas.microsoft.com/office/drawing/2014/main" id="{CD46993F-AC7B-9CAA-E3EE-2B0072E7CC4D}"/>
              </a:ext>
            </a:extLst>
          </p:cNvPr>
          <p:cNvSpPr>
            <a:spLocks noGrp="1"/>
          </p:cNvSpPr>
          <p:nvPr>
            <p:ph type="subTitle" idx="1"/>
          </p:nvPr>
        </p:nvSpPr>
        <p:spPr>
          <a:xfrm>
            <a:off x="613776" y="5198301"/>
            <a:ext cx="5482224" cy="1453020"/>
          </a:xfrm>
        </p:spPr>
        <p:txBody>
          <a:bodyPr vert="horz" lIns="91440" tIns="45720" rIns="91440" bIns="45720" rtlCol="0">
            <a:normAutofit lnSpcReduction="10000"/>
          </a:bodyPr>
          <a:lstStyle/>
          <a:p>
            <a:pPr algn="l"/>
            <a:r>
              <a:rPr lang="ru-RU" sz="2000" dirty="0"/>
              <a:t>Бэла Никитина, </a:t>
            </a:r>
          </a:p>
          <a:p>
            <a:pPr algn="l"/>
            <a:r>
              <a:rPr lang="ru-RU" sz="2000" dirty="0"/>
              <a:t>эко-активист, социолог, исследователь</a:t>
            </a:r>
          </a:p>
          <a:p>
            <a:pPr algn="l"/>
            <a:endParaRPr lang="ru-RU" sz="2000" dirty="0"/>
          </a:p>
          <a:p>
            <a:pPr algn="l"/>
            <a:r>
              <a:rPr lang="ru-RU" sz="2000" dirty="0"/>
              <a:t>Хайфа - 7 марта - 2025</a:t>
            </a:r>
          </a:p>
          <a:p>
            <a:pPr algn="l"/>
            <a:endParaRPr lang="en-US" sz="2000" dirty="0"/>
          </a:p>
        </p:txBody>
      </p:sp>
    </p:spTree>
    <p:extLst>
      <p:ext uri="{BB962C8B-B14F-4D97-AF65-F5344CB8AC3E}">
        <p14:creationId xmlns:p14="http://schemas.microsoft.com/office/powerpoint/2010/main" val="3038640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59C36D-250D-B22C-1DEE-E09AE06ACB52}"/>
              </a:ext>
            </a:extLst>
          </p:cNvPr>
          <p:cNvSpPr>
            <a:spLocks noGrp="1"/>
          </p:cNvSpPr>
          <p:nvPr>
            <p:ph type="title"/>
          </p:nvPr>
        </p:nvSpPr>
        <p:spPr>
          <a:xfrm>
            <a:off x="838201" y="365125"/>
            <a:ext cx="6574276" cy="1807305"/>
          </a:xfrm>
        </p:spPr>
        <p:txBody>
          <a:bodyPr>
            <a:normAutofit/>
          </a:bodyPr>
          <a:lstStyle/>
          <a:p>
            <a:r>
              <a:rPr lang="en-US" sz="4100" dirty="0">
                <a:latin typeface="Söhne"/>
              </a:rPr>
              <a:t>Sustainable development and life cycle analysis (</a:t>
            </a:r>
            <a:r>
              <a:rPr lang="en-US" sz="4100" b="0" i="0" dirty="0">
                <a:effectLst/>
                <a:latin typeface="Söhne"/>
              </a:rPr>
              <a:t>LCA</a:t>
            </a:r>
            <a:r>
              <a:rPr lang="en-US" sz="4100" dirty="0">
                <a:latin typeface="Söhne"/>
              </a:rPr>
              <a:t>)</a:t>
            </a:r>
            <a:endParaRPr lang="LID4096" sz="4100" dirty="0"/>
          </a:p>
        </p:txBody>
      </p:sp>
      <p:sp>
        <p:nvSpPr>
          <p:cNvPr id="10" name="Content Placeholder 2">
            <a:extLst>
              <a:ext uri="{FF2B5EF4-FFF2-40B4-BE49-F238E27FC236}">
                <a16:creationId xmlns:a16="http://schemas.microsoft.com/office/drawing/2014/main" id="{22018357-D6FE-094C-BD9B-49D423F523AA}"/>
              </a:ext>
            </a:extLst>
          </p:cNvPr>
          <p:cNvSpPr>
            <a:spLocks noGrp="1"/>
          </p:cNvSpPr>
          <p:nvPr>
            <p:ph idx="1"/>
          </p:nvPr>
        </p:nvSpPr>
        <p:spPr>
          <a:xfrm>
            <a:off x="349387" y="1968182"/>
            <a:ext cx="7548856" cy="4524693"/>
          </a:xfrm>
        </p:spPr>
        <p:txBody>
          <a:bodyPr>
            <a:normAutofit/>
          </a:bodyPr>
          <a:lstStyle/>
          <a:p>
            <a:r>
              <a:rPr lang="en-US" sz="2200" b="0" i="0" dirty="0">
                <a:effectLst/>
                <a:latin typeface="Söhne"/>
              </a:rPr>
              <a:t>are closely related because they both aim to promote more sustainable practices and reduce the negative environmental impacts of economic activities. By using LCA to assess the environmental impacts of a product or service, it is possible to identify areas where improvements can be made and to promote more sustainable production and consumption practices.</a:t>
            </a:r>
          </a:p>
          <a:p>
            <a:r>
              <a:rPr lang="en-US" sz="2200" b="0" i="0" dirty="0">
                <a:effectLst/>
                <a:latin typeface="Söhne"/>
              </a:rPr>
              <a:t>Overall, sustainable development and life cycle analysis are complementary approaches that can be used together to promote more sustainable practices across a range of industries and economic activities, and to create a more equitable and sustainable future.</a:t>
            </a:r>
          </a:p>
          <a:p>
            <a:endParaRPr lang="LID4096" sz="1700" dirty="0"/>
          </a:p>
        </p:txBody>
      </p:sp>
      <p:pic>
        <p:nvPicPr>
          <p:cNvPr id="11" name="Picture 4" descr="Wind turbines against blue sky">
            <a:extLst>
              <a:ext uri="{FF2B5EF4-FFF2-40B4-BE49-F238E27FC236}">
                <a16:creationId xmlns:a16="http://schemas.microsoft.com/office/drawing/2014/main" id="{7FF1857B-6665-088E-1C64-00223DDC071A}"/>
              </a:ext>
            </a:extLst>
          </p:cNvPr>
          <p:cNvPicPr>
            <a:picLocks noChangeAspect="1"/>
          </p:cNvPicPr>
          <p:nvPr/>
        </p:nvPicPr>
        <p:blipFill rotWithShape="1">
          <a:blip r:embed="rId2"/>
          <a:srcRect l="22499" r="18377" b="-1"/>
          <a:stretch/>
        </p:blipFill>
        <p:spPr>
          <a:xfrm>
            <a:off x="7901291" y="10"/>
            <a:ext cx="4290709" cy="5583667"/>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357351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4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D4E7A4-38E6-EC54-357F-553747DD5324}"/>
              </a:ext>
            </a:extLst>
          </p:cNvPr>
          <p:cNvSpPr>
            <a:spLocks noGrp="1"/>
          </p:cNvSpPr>
          <p:nvPr>
            <p:ph type="title"/>
          </p:nvPr>
        </p:nvSpPr>
        <p:spPr>
          <a:xfrm>
            <a:off x="5540942" y="327258"/>
            <a:ext cx="6651058" cy="1807305"/>
          </a:xfrm>
        </p:spPr>
        <p:txBody>
          <a:bodyPr>
            <a:normAutofit/>
          </a:bodyPr>
          <a:lstStyle/>
          <a:p>
            <a:r>
              <a:rPr lang="en-US" sz="2800" dirty="0">
                <a:latin typeface="Söhne"/>
              </a:rPr>
              <a:t>N</a:t>
            </a:r>
            <a:r>
              <a:rPr lang="en-US" sz="2800" b="0" i="0" dirty="0">
                <a:effectLst/>
                <a:latin typeface="Söhne"/>
              </a:rPr>
              <a:t>onprofit organizations that works to promote sustainability in the textile industry:</a:t>
            </a:r>
            <a:br>
              <a:rPr lang="en-US" sz="2800" b="0" i="0" dirty="0">
                <a:effectLst/>
                <a:latin typeface="Söhne"/>
              </a:rPr>
            </a:br>
            <a:endParaRPr lang="LID4096" sz="2800" dirty="0"/>
          </a:p>
        </p:txBody>
      </p:sp>
      <p:pic>
        <p:nvPicPr>
          <p:cNvPr id="14" name="Picture 4" descr="Multi coloured shirts hanging on the closet">
            <a:extLst>
              <a:ext uri="{FF2B5EF4-FFF2-40B4-BE49-F238E27FC236}">
                <a16:creationId xmlns:a16="http://schemas.microsoft.com/office/drawing/2014/main" id="{7432909C-4A64-4F67-7D01-6EE661C11336}"/>
              </a:ext>
            </a:extLst>
          </p:cNvPr>
          <p:cNvPicPr>
            <a:picLocks noChangeAspect="1"/>
          </p:cNvPicPr>
          <p:nvPr/>
        </p:nvPicPr>
        <p:blipFill rotWithShape="1">
          <a:blip r:embed="rId2"/>
          <a:srcRect l="583" r="40107"/>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57" name="Content Placeholder 2">
            <a:extLst>
              <a:ext uri="{FF2B5EF4-FFF2-40B4-BE49-F238E27FC236}">
                <a16:creationId xmlns:a16="http://schemas.microsoft.com/office/drawing/2014/main" id="{B8F92650-40B1-405A-B53B-EC437785E558}"/>
              </a:ext>
            </a:extLst>
          </p:cNvPr>
          <p:cNvSpPr>
            <a:spLocks noGrp="1"/>
          </p:cNvSpPr>
          <p:nvPr>
            <p:ph idx="1"/>
          </p:nvPr>
        </p:nvSpPr>
        <p:spPr>
          <a:xfrm>
            <a:off x="3724977" y="1751798"/>
            <a:ext cx="8219976" cy="5106202"/>
          </a:xfrm>
        </p:spPr>
        <p:txBody>
          <a:bodyPr>
            <a:normAutofit/>
          </a:bodyPr>
          <a:lstStyle/>
          <a:p>
            <a:pPr>
              <a:buFont typeface="+mj-lt"/>
              <a:buAutoNum type="arabicPeriod"/>
            </a:pPr>
            <a:r>
              <a:rPr lang="en-US" sz="1600" b="0" i="0" dirty="0">
                <a:effectLst/>
                <a:latin typeface="Söhne"/>
              </a:rPr>
              <a:t>Fashion Revolution - </a:t>
            </a:r>
            <a:r>
              <a:rPr lang="en-US" sz="1600" b="0" i="0" u="sng" dirty="0">
                <a:effectLst/>
                <a:latin typeface="Söhne"/>
                <a:hlinkClick r:id="rId3"/>
              </a:rPr>
              <a:t>https://www.fashionrevolution.org/</a:t>
            </a:r>
            <a:r>
              <a:rPr lang="en-US" sz="1600" b="0" i="0" dirty="0">
                <a:effectLst/>
                <a:latin typeface="Söhne"/>
              </a:rPr>
              <a:t> is a global movement that focuses on increasing transparency and accountability in the fashion supply chain, advocating for fair wages and safe working conditions for garment workers, and promoting sustainable production and consumption practices.</a:t>
            </a:r>
          </a:p>
          <a:p>
            <a:pPr>
              <a:buFont typeface="+mj-lt"/>
              <a:buAutoNum type="arabicPeriod"/>
            </a:pPr>
            <a:r>
              <a:rPr lang="en-US" sz="1600" b="0" i="0" dirty="0">
                <a:effectLst/>
                <a:latin typeface="Söhne"/>
              </a:rPr>
              <a:t>Textile Exchange - </a:t>
            </a:r>
            <a:r>
              <a:rPr lang="en-US" sz="1600" b="0" i="0" u="sng" dirty="0">
                <a:effectLst/>
                <a:latin typeface="Söhne"/>
                <a:hlinkClick r:id="rId4"/>
              </a:rPr>
              <a:t>https://textileexchange.org/</a:t>
            </a:r>
            <a:r>
              <a:rPr lang="en-US" sz="1600" b="0" i="0" dirty="0">
                <a:effectLst/>
                <a:latin typeface="Söhne"/>
              </a:rPr>
              <a:t> is a global nonprofit that provide resources, tools, and standards for companies to reduce their environmental and social impact, and to increase the use of sustainable materials and production practices.</a:t>
            </a:r>
          </a:p>
          <a:p>
            <a:pPr>
              <a:buFont typeface="+mj-lt"/>
              <a:buAutoNum type="arabicPeriod"/>
            </a:pPr>
            <a:r>
              <a:rPr lang="en-US" sz="1600" b="0" i="0" dirty="0">
                <a:effectLst/>
                <a:latin typeface="Söhne"/>
              </a:rPr>
              <a:t>Sustainable Apparel Coalition - </a:t>
            </a:r>
            <a:r>
              <a:rPr lang="en-US" sz="1600" b="0" i="0" u="sng" dirty="0">
                <a:effectLst/>
                <a:latin typeface="Söhne"/>
                <a:hlinkClick r:id="rId5"/>
              </a:rPr>
              <a:t>https://apparelcoalition.org/</a:t>
            </a:r>
            <a:r>
              <a:rPr lang="en-US" sz="1600" b="0" i="0" dirty="0">
                <a:effectLst/>
                <a:latin typeface="Söhne"/>
              </a:rPr>
              <a:t> is a global alliance of apparel, footwear, and textile companies that are committed to reducing the environmental and social impact of their products. They provide tools and resources for companies to measure and improve their sustainability performance, and work towards a more sustainable industry.</a:t>
            </a:r>
          </a:p>
          <a:p>
            <a:pPr>
              <a:buFont typeface="+mj-lt"/>
              <a:buAutoNum type="arabicPeriod"/>
            </a:pPr>
            <a:r>
              <a:rPr lang="en-US" sz="1600" b="0" i="0" dirty="0">
                <a:effectLst/>
                <a:latin typeface="Söhne"/>
              </a:rPr>
              <a:t>Redress - </a:t>
            </a:r>
            <a:r>
              <a:rPr lang="en-US" sz="1600" b="0" i="0" u="sng" dirty="0">
                <a:effectLst/>
                <a:latin typeface="Söhne"/>
                <a:hlinkClick r:id="rId6"/>
              </a:rPr>
              <a:t>https://www.redress.com.hk/</a:t>
            </a:r>
            <a:r>
              <a:rPr lang="en-US" sz="1600" b="0" i="0" dirty="0">
                <a:effectLst/>
                <a:latin typeface="Söhne"/>
              </a:rPr>
              <a:t> is a Hong Kong-based nonprofit that works to reduce waste in the fashion industry. They run a range of initiatives, including education programs, design competitions, and clothing collection and recycling programs, to promote sustainable and circular fashion practices.</a:t>
            </a:r>
          </a:p>
          <a:p>
            <a:pPr>
              <a:buFont typeface="+mj-lt"/>
              <a:buAutoNum type="arabicPeriod"/>
            </a:pPr>
            <a:r>
              <a:rPr lang="en-US" sz="1600" b="0" i="0" dirty="0">
                <a:effectLst/>
                <a:latin typeface="Söhne"/>
              </a:rPr>
              <a:t>Remake - </a:t>
            </a:r>
            <a:r>
              <a:rPr lang="en-US" sz="1600" b="0" i="0" u="sng" dirty="0">
                <a:effectLst/>
                <a:latin typeface="Söhne"/>
                <a:hlinkClick r:id="rId7"/>
              </a:rPr>
              <a:t>https://remake.world/</a:t>
            </a:r>
            <a:r>
              <a:rPr lang="en-US" sz="1600" b="0" i="0" dirty="0">
                <a:effectLst/>
                <a:latin typeface="Söhne"/>
              </a:rPr>
              <a:t> is a nonprofit that focuses on the social and environmental impact of the fashion industry. They use storytelling and advocacy to raise awareness about the issues facing garment workers and the environment, and work towards a more sustainable and ethical fashion industry.</a:t>
            </a:r>
          </a:p>
        </p:txBody>
      </p:sp>
    </p:spTree>
    <p:extLst>
      <p:ext uri="{BB962C8B-B14F-4D97-AF65-F5344CB8AC3E}">
        <p14:creationId xmlns:p14="http://schemas.microsoft.com/office/powerpoint/2010/main" val="2354238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ulti coloured shirts hanging on the closet">
            <a:extLst>
              <a:ext uri="{FF2B5EF4-FFF2-40B4-BE49-F238E27FC236}">
                <a16:creationId xmlns:a16="http://schemas.microsoft.com/office/drawing/2014/main" id="{10A58C72-8F1F-8EDD-7D94-0B7260988832}"/>
              </a:ext>
            </a:extLst>
          </p:cNvPr>
          <p:cNvPicPr>
            <a:picLocks noChangeAspect="1"/>
          </p:cNvPicPr>
          <p:nvPr/>
        </p:nvPicPr>
        <p:blipFill rotWithShape="1">
          <a:blip r:embed="rId2"/>
          <a:srcRect r="6237"/>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12B44BD-15C9-C673-B7CE-F014BC5BCFB2}"/>
              </a:ext>
            </a:extLst>
          </p:cNvPr>
          <p:cNvSpPr>
            <a:spLocks noGrp="1"/>
          </p:cNvSpPr>
          <p:nvPr>
            <p:ph type="title"/>
          </p:nvPr>
        </p:nvSpPr>
        <p:spPr>
          <a:xfrm>
            <a:off x="838200" y="365125"/>
            <a:ext cx="4975459" cy="1194168"/>
          </a:xfrm>
        </p:spPr>
        <p:txBody>
          <a:bodyPr>
            <a:normAutofit fontScale="90000"/>
          </a:bodyPr>
          <a:lstStyle/>
          <a:p>
            <a:r>
              <a:rPr lang="en-US" sz="2800" dirty="0">
                <a:latin typeface="Söhne"/>
              </a:rPr>
              <a:t>N</a:t>
            </a:r>
            <a:r>
              <a:rPr lang="en-US" sz="2800" b="0" i="0" dirty="0">
                <a:effectLst/>
                <a:latin typeface="Söhne"/>
              </a:rPr>
              <a:t>onprofit organizations that works to promote sustainability in the textile industry (part 2)</a:t>
            </a:r>
            <a:endParaRPr lang="LID4096" sz="2800" dirty="0"/>
          </a:p>
        </p:txBody>
      </p:sp>
      <p:sp>
        <p:nvSpPr>
          <p:cNvPr id="3" name="Content Placeholder 2">
            <a:extLst>
              <a:ext uri="{FF2B5EF4-FFF2-40B4-BE49-F238E27FC236}">
                <a16:creationId xmlns:a16="http://schemas.microsoft.com/office/drawing/2014/main" id="{CBC49FF6-622E-837B-8C66-14110B53D72F}"/>
              </a:ext>
            </a:extLst>
          </p:cNvPr>
          <p:cNvSpPr>
            <a:spLocks noGrp="1"/>
          </p:cNvSpPr>
          <p:nvPr>
            <p:ph idx="1"/>
          </p:nvPr>
        </p:nvSpPr>
        <p:spPr>
          <a:xfrm>
            <a:off x="134754" y="1713297"/>
            <a:ext cx="7757962" cy="4463666"/>
          </a:xfrm>
        </p:spPr>
        <p:txBody>
          <a:bodyPr>
            <a:normAutofit/>
          </a:bodyPr>
          <a:lstStyle/>
          <a:p>
            <a:pPr>
              <a:buFont typeface="+mj-lt"/>
              <a:buAutoNum type="arabicPeriod" startAt="6"/>
            </a:pPr>
            <a:r>
              <a:rPr lang="en-US" sz="1400" b="0" i="0" dirty="0">
                <a:effectLst/>
                <a:latin typeface="Söhne"/>
              </a:rPr>
              <a:t>Better Cotton Initiative - </a:t>
            </a:r>
            <a:r>
              <a:rPr lang="en-US" sz="1400" b="0" i="0" u="sng" dirty="0">
                <a:effectLst/>
                <a:latin typeface="Söhne"/>
                <a:hlinkClick r:id="rId3"/>
              </a:rPr>
              <a:t>https://bettercotton.org/</a:t>
            </a:r>
            <a:r>
              <a:rPr lang="en-US" sz="1400" b="0" i="0" dirty="0">
                <a:effectLst/>
                <a:latin typeface="Söhne"/>
              </a:rPr>
              <a:t> - Better Cotton Initiative is a global nonprofit organization that works to make cotton production more sustainable. They work with farmers, retailers, and brands to promote sustainable farming practices, reduce water usage, and improve working conditions for farmers.</a:t>
            </a:r>
          </a:p>
          <a:p>
            <a:pPr>
              <a:buFont typeface="+mj-lt"/>
              <a:buAutoNum type="arabicPeriod" startAt="6"/>
            </a:pPr>
            <a:r>
              <a:rPr lang="en-US" sz="1400" b="0" i="0" dirty="0">
                <a:effectLst/>
                <a:latin typeface="Söhne"/>
              </a:rPr>
              <a:t>Fair Wear Foundation - </a:t>
            </a:r>
            <a:r>
              <a:rPr lang="en-US" sz="1400" b="0" i="0" u="sng" dirty="0">
                <a:effectLst/>
                <a:latin typeface="Söhne"/>
                <a:hlinkClick r:id="rId4"/>
              </a:rPr>
              <a:t>https://www.fairwear.org/</a:t>
            </a:r>
            <a:r>
              <a:rPr lang="en-US" sz="1400" b="0" i="0" dirty="0">
                <a:effectLst/>
                <a:latin typeface="Söhne"/>
              </a:rPr>
              <a:t> - Fair Wear Foundation is an international nonprofit that works to improve labor conditions in the garment industry. They work with brands, factories, and trade unions to ensure that workers in the garment industry are treated fairly and have safe working conditions.</a:t>
            </a:r>
          </a:p>
          <a:p>
            <a:pPr>
              <a:buFont typeface="+mj-lt"/>
              <a:buAutoNum type="arabicPeriod" startAt="6"/>
            </a:pPr>
            <a:r>
              <a:rPr lang="en-US" sz="1400" b="0" i="0" dirty="0">
                <a:effectLst/>
                <a:latin typeface="Söhne"/>
              </a:rPr>
              <a:t>Greenpeace - </a:t>
            </a:r>
            <a:r>
              <a:rPr lang="en-US" sz="1400" b="0" i="0" u="sng" dirty="0">
                <a:effectLst/>
                <a:latin typeface="Söhne"/>
                <a:hlinkClick r:id="rId5"/>
              </a:rPr>
              <a:t>https://www.greenpeace.org/</a:t>
            </a:r>
            <a:r>
              <a:rPr lang="en-US" sz="1400" b="0" i="0" dirty="0">
                <a:effectLst/>
                <a:latin typeface="Söhne"/>
              </a:rPr>
              <a:t> - Greenpeace is an international environmental organization that campaigns on a wide range of environmental issues, including the impact of the textile industry on the environment. They work to raise awareness about the environmental impact of fast fashion and promote sustainable and circular fashion practices.</a:t>
            </a:r>
          </a:p>
          <a:p>
            <a:pPr>
              <a:buFont typeface="+mj-lt"/>
              <a:buAutoNum type="arabicPeriod" startAt="6"/>
            </a:pPr>
            <a:r>
              <a:rPr lang="en-US" sz="1400" b="0" i="0" dirty="0">
                <a:effectLst/>
                <a:latin typeface="Söhne"/>
              </a:rPr>
              <a:t>The Ellen MacArthur Foundation - </a:t>
            </a:r>
            <a:r>
              <a:rPr lang="en-US" sz="1400" b="0" i="0" u="sng" dirty="0">
                <a:effectLst/>
                <a:latin typeface="Söhne"/>
                <a:hlinkClick r:id="rId6"/>
              </a:rPr>
              <a:t>https://www.ellenmacarthurfoundation.org/</a:t>
            </a:r>
            <a:r>
              <a:rPr lang="en-US" sz="1400" b="0" i="0" dirty="0">
                <a:effectLst/>
                <a:latin typeface="Söhne"/>
              </a:rPr>
              <a:t> - The Ellen MacArthur Foundation is a nonprofit organization that promotes the transition to a circular economy. They work with businesses and policymakers to promote circular design and production practices, including in the textile industry.</a:t>
            </a:r>
          </a:p>
          <a:p>
            <a:pPr>
              <a:buFont typeface="+mj-lt"/>
              <a:buAutoNum type="arabicPeriod" startAt="6"/>
            </a:pPr>
            <a:r>
              <a:rPr lang="en-US" sz="1400" b="0" i="0" dirty="0">
                <a:effectLst/>
                <a:latin typeface="Söhne"/>
              </a:rPr>
              <a:t>Zero Waste Scotland - </a:t>
            </a:r>
            <a:r>
              <a:rPr lang="en-US" sz="1400" b="0" i="0" u="sng" dirty="0">
                <a:effectLst/>
                <a:latin typeface="Söhne"/>
                <a:hlinkClick r:id="rId7"/>
              </a:rPr>
              <a:t>https://www.zerowastescotland.org.uk/</a:t>
            </a:r>
            <a:r>
              <a:rPr lang="en-US" sz="1400" b="0" i="0" dirty="0">
                <a:effectLst/>
                <a:latin typeface="Söhne"/>
              </a:rPr>
              <a:t> - Zero Waste Scotland is a Scottish government-funded nonprofit that works to promote sustainable and circular practices across a range of sectors, including the textile industry. They provide resources and support for businesses and individuals to reduce waste and promote circular practices.</a:t>
            </a:r>
          </a:p>
          <a:p>
            <a:endParaRPr lang="LID4096" sz="800" dirty="0"/>
          </a:p>
        </p:txBody>
      </p:sp>
    </p:spTree>
    <p:extLst>
      <p:ext uri="{BB962C8B-B14F-4D97-AF65-F5344CB8AC3E}">
        <p14:creationId xmlns:p14="http://schemas.microsoft.com/office/powerpoint/2010/main" val="54157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ulti coloured shirts hanging on the closet">
            <a:extLst>
              <a:ext uri="{FF2B5EF4-FFF2-40B4-BE49-F238E27FC236}">
                <a16:creationId xmlns:a16="http://schemas.microsoft.com/office/drawing/2014/main" id="{10A58C72-8F1F-8EDD-7D94-0B7260988832}"/>
              </a:ext>
            </a:extLst>
          </p:cNvPr>
          <p:cNvPicPr>
            <a:picLocks noChangeAspect="1"/>
          </p:cNvPicPr>
          <p:nvPr/>
        </p:nvPicPr>
        <p:blipFill rotWithShape="1">
          <a:blip r:embed="rId2"/>
          <a:srcRect r="6237"/>
          <a:stretch/>
        </p:blipFill>
        <p:spPr>
          <a:xfrm>
            <a:off x="2522356"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12B44BD-15C9-C673-B7CE-F014BC5BCFB2}"/>
              </a:ext>
            </a:extLst>
          </p:cNvPr>
          <p:cNvSpPr>
            <a:spLocks noGrp="1"/>
          </p:cNvSpPr>
          <p:nvPr>
            <p:ph type="title"/>
          </p:nvPr>
        </p:nvSpPr>
        <p:spPr>
          <a:xfrm>
            <a:off x="838200" y="365125"/>
            <a:ext cx="3822189" cy="1899912"/>
          </a:xfrm>
        </p:spPr>
        <p:txBody>
          <a:bodyPr>
            <a:normAutofit/>
          </a:bodyPr>
          <a:lstStyle/>
          <a:p>
            <a:r>
              <a:rPr lang="en-US" sz="2800" dirty="0">
                <a:latin typeface="Söhne"/>
              </a:rPr>
              <a:t>N</a:t>
            </a:r>
            <a:r>
              <a:rPr lang="en-US" sz="2800" b="0" i="0" dirty="0">
                <a:effectLst/>
                <a:latin typeface="Söhne"/>
              </a:rPr>
              <a:t>onprofit organizations that works to promote sustainability in the textile industry (part 3)</a:t>
            </a:r>
            <a:endParaRPr lang="LID4096" sz="2800" dirty="0"/>
          </a:p>
        </p:txBody>
      </p:sp>
      <p:sp>
        <p:nvSpPr>
          <p:cNvPr id="3" name="Content Placeholder 2">
            <a:extLst>
              <a:ext uri="{FF2B5EF4-FFF2-40B4-BE49-F238E27FC236}">
                <a16:creationId xmlns:a16="http://schemas.microsoft.com/office/drawing/2014/main" id="{CBC49FF6-622E-837B-8C66-14110B53D72F}"/>
              </a:ext>
            </a:extLst>
          </p:cNvPr>
          <p:cNvSpPr>
            <a:spLocks noGrp="1"/>
          </p:cNvSpPr>
          <p:nvPr>
            <p:ph idx="1"/>
          </p:nvPr>
        </p:nvSpPr>
        <p:spPr>
          <a:xfrm>
            <a:off x="838200" y="2434201"/>
            <a:ext cx="6448124" cy="3742762"/>
          </a:xfrm>
        </p:spPr>
        <p:txBody>
          <a:bodyPr>
            <a:normAutofit/>
          </a:bodyPr>
          <a:lstStyle/>
          <a:p>
            <a:pPr algn="l"/>
            <a:r>
              <a:rPr lang="en-US" sz="1800" b="0" i="0" dirty="0">
                <a:solidFill>
                  <a:srgbClr val="374151"/>
                </a:solidFill>
                <a:effectLst/>
                <a:latin typeface="Söhne"/>
              </a:rPr>
              <a:t>In Israel:</a:t>
            </a:r>
          </a:p>
          <a:p>
            <a:pPr algn="l">
              <a:buFont typeface="+mj-lt"/>
              <a:buAutoNum type="arabicPeriod"/>
            </a:pPr>
            <a:r>
              <a:rPr lang="en-US" sz="1800" b="0" i="0" dirty="0">
                <a:solidFill>
                  <a:srgbClr val="374151"/>
                </a:solidFill>
                <a:effectLst/>
                <a:latin typeface="Söhne"/>
              </a:rPr>
              <a:t>Sustainable Israeli Fashion Week - </a:t>
            </a:r>
            <a:r>
              <a:rPr lang="en-US" sz="1800" b="0" i="0" u="sng" dirty="0">
                <a:solidFill>
                  <a:srgbClr val="374151"/>
                </a:solidFill>
                <a:effectLst/>
                <a:latin typeface="Söhne"/>
                <a:hlinkClick r:id="rId3"/>
              </a:rPr>
              <a:t>https://www.sustainablefashionweek.co.il/</a:t>
            </a:r>
            <a:r>
              <a:rPr lang="en-US" sz="1800" b="0" i="0" dirty="0">
                <a:solidFill>
                  <a:srgbClr val="374151"/>
                </a:solidFill>
                <a:effectLst/>
                <a:latin typeface="Söhne"/>
              </a:rPr>
              <a:t> - Sustainable Israeli Fashion Week is an annual event that promotes sustainable fashion practices in Israel. They showcase sustainable fashion designers and provide educational resources to promote sustainable consumption practices.</a:t>
            </a:r>
          </a:p>
          <a:p>
            <a:pPr algn="l">
              <a:buFont typeface="+mj-lt"/>
              <a:buAutoNum type="arabicPeriod"/>
            </a:pPr>
            <a:r>
              <a:rPr lang="en-US" sz="1800" b="0" i="0" dirty="0">
                <a:solidFill>
                  <a:srgbClr val="374151"/>
                </a:solidFill>
                <a:effectLst/>
                <a:latin typeface="Söhne"/>
              </a:rPr>
              <a:t>The Textile Exchange Israel Hub - </a:t>
            </a:r>
            <a:r>
              <a:rPr lang="en-US" sz="1800" b="0" i="0" u="sng" dirty="0">
                <a:solidFill>
                  <a:srgbClr val="374151"/>
                </a:solidFill>
                <a:effectLst/>
                <a:latin typeface="Söhne"/>
                <a:hlinkClick r:id="rId4"/>
              </a:rPr>
              <a:t>https://textileexchange.org/hubs/israel</a:t>
            </a:r>
            <a:r>
              <a:rPr lang="en-US" sz="1800" b="0" i="0" dirty="0">
                <a:solidFill>
                  <a:srgbClr val="374151"/>
                </a:solidFill>
                <a:effectLst/>
                <a:latin typeface="Söhne"/>
              </a:rPr>
              <a:t> - The Textile Exchange Israel Hub is part of the global Textile Exchange organization (mentioned above) and provides resources and support to promote sustainable and ethical textile production and consumption practices in Israel.</a:t>
            </a:r>
          </a:p>
          <a:p>
            <a:pPr marL="0" indent="0">
              <a:buNone/>
            </a:pPr>
            <a:endParaRPr lang="LID4096" sz="800" dirty="0"/>
          </a:p>
        </p:txBody>
      </p:sp>
    </p:spTree>
    <p:extLst>
      <p:ext uri="{BB962C8B-B14F-4D97-AF65-F5344CB8AC3E}">
        <p14:creationId xmlns:p14="http://schemas.microsoft.com/office/powerpoint/2010/main" val="891832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AADB56C-BA56-4D1E-A42A-A07A47444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FA9059-021E-026D-9EB6-49658504960E}"/>
              </a:ext>
            </a:extLst>
          </p:cNvPr>
          <p:cNvSpPr>
            <a:spLocks noGrp="1"/>
          </p:cNvSpPr>
          <p:nvPr>
            <p:ph type="title"/>
          </p:nvPr>
        </p:nvSpPr>
        <p:spPr>
          <a:xfrm>
            <a:off x="838200" y="329934"/>
            <a:ext cx="10515600" cy="1341634"/>
          </a:xfrm>
        </p:spPr>
        <p:txBody>
          <a:bodyPr>
            <a:normAutofit/>
          </a:bodyPr>
          <a:lstStyle/>
          <a:p>
            <a:r>
              <a:rPr lang="en-US" sz="4000" dirty="0"/>
              <a:t>But what can be done by us as a consumers </a:t>
            </a:r>
            <a:r>
              <a:rPr lang="en-US" sz="4000" b="0" i="0" dirty="0">
                <a:effectLst/>
                <a:latin typeface="Söhne"/>
              </a:rPr>
              <a:t>to reduce their environmental impact</a:t>
            </a:r>
            <a:r>
              <a:rPr lang="en-US" sz="4000" dirty="0"/>
              <a:t>?</a:t>
            </a:r>
            <a:endParaRPr lang="LID4096" sz="4000" dirty="0"/>
          </a:p>
        </p:txBody>
      </p:sp>
      <p:sp>
        <p:nvSpPr>
          <p:cNvPr id="3" name="Content Placeholder 2">
            <a:extLst>
              <a:ext uri="{FF2B5EF4-FFF2-40B4-BE49-F238E27FC236}">
                <a16:creationId xmlns:a16="http://schemas.microsoft.com/office/drawing/2014/main" id="{776FDD7B-BD5D-301E-EBD5-7AB8253F0A6C}"/>
              </a:ext>
            </a:extLst>
          </p:cNvPr>
          <p:cNvSpPr>
            <a:spLocks noGrp="1"/>
          </p:cNvSpPr>
          <p:nvPr>
            <p:ph idx="1"/>
          </p:nvPr>
        </p:nvSpPr>
        <p:spPr>
          <a:xfrm>
            <a:off x="831987" y="1843283"/>
            <a:ext cx="6803753" cy="4285807"/>
          </a:xfrm>
        </p:spPr>
        <p:txBody>
          <a:bodyPr>
            <a:normAutofit/>
          </a:bodyPr>
          <a:lstStyle/>
          <a:p>
            <a:pPr>
              <a:buFont typeface="+mj-lt"/>
              <a:buAutoNum type="arabicPeriod"/>
            </a:pPr>
            <a:r>
              <a:rPr lang="en-US" sz="1300" b="0" i="0" dirty="0">
                <a:effectLst/>
                <a:latin typeface="Söhne"/>
              </a:rPr>
              <a:t>Buy secondhand or vintage clothing: One of the most effective ways to reduce the environmental impact of clothing consumption is to buy secondhand or vintage clothing. This reduces the demand for new clothing production, which in turn reduces the environmental impact of textile production and reduces textile waste.</a:t>
            </a:r>
          </a:p>
          <a:p>
            <a:pPr>
              <a:buFont typeface="+mj-lt"/>
              <a:buAutoNum type="arabicPeriod"/>
            </a:pPr>
            <a:r>
              <a:rPr lang="en-US" sz="1300" b="0" i="0" dirty="0">
                <a:effectLst/>
                <a:latin typeface="Söhne"/>
              </a:rPr>
              <a:t>Choose sustainable and ethical brands: Look for brands that prioritize sustainability and ethical production practices. This includes using sustainable materials, reducing water and energy consumption during production, and promoting fair labor practices.</a:t>
            </a:r>
          </a:p>
          <a:p>
            <a:pPr>
              <a:buFont typeface="+mj-lt"/>
              <a:buAutoNum type="arabicPeriod"/>
            </a:pPr>
            <a:r>
              <a:rPr lang="en-US" sz="1300" b="0" i="0" dirty="0">
                <a:effectLst/>
                <a:latin typeface="Söhne"/>
              </a:rPr>
              <a:t>Buy higher quality clothing: Invest in higher quality clothing that will last longer, rather than buying cheap, disposable clothing that will need to be replaced frequently. This reduces the overall environmental impact of clothing consumption and can save money in the long run.</a:t>
            </a:r>
          </a:p>
          <a:p>
            <a:pPr>
              <a:buFont typeface="+mj-lt"/>
              <a:buAutoNum type="arabicPeriod"/>
            </a:pPr>
            <a:r>
              <a:rPr lang="en-US" sz="1300" b="0" i="0" dirty="0">
                <a:effectLst/>
                <a:latin typeface="Söhne"/>
              </a:rPr>
              <a:t>Repair and reuse clothing: Instead of throwing away clothing that is damaged or no longer fits, try repairing or repurposing it. This reduces textile waste and extends the life of the garment.</a:t>
            </a:r>
          </a:p>
          <a:p>
            <a:pPr>
              <a:buFont typeface="+mj-lt"/>
              <a:buAutoNum type="arabicPeriod"/>
            </a:pPr>
            <a:r>
              <a:rPr lang="en-US" sz="1300" b="0" i="0" dirty="0">
                <a:effectLst/>
                <a:latin typeface="Söhne"/>
              </a:rPr>
              <a:t>Donate or recycle clothing: Instead of throwing away clothing that is no longer needed, consider donating it to charity or recycling it. This reduces textile waste and can benefit others in need.</a:t>
            </a:r>
          </a:p>
          <a:p>
            <a:pPr>
              <a:buFont typeface="+mj-lt"/>
              <a:buAutoNum type="arabicPeriod"/>
            </a:pPr>
            <a:r>
              <a:rPr lang="en-US" sz="1300" b="0" i="0" dirty="0">
                <a:effectLst/>
                <a:latin typeface="Söhne"/>
              </a:rPr>
              <a:t>Reduce overall consumption: Finally, consider reducing overall clothing consumption by buying fewer clothes and wearing them more often. This reduces the overall environmental impact of clothing production and consumption and can save money in the long run.</a:t>
            </a:r>
          </a:p>
        </p:txBody>
      </p:sp>
      <p:pic>
        <p:nvPicPr>
          <p:cNvPr id="15" name="Picture 4" descr="Suits hanged in a clothes pile line">
            <a:extLst>
              <a:ext uri="{FF2B5EF4-FFF2-40B4-BE49-F238E27FC236}">
                <a16:creationId xmlns:a16="http://schemas.microsoft.com/office/drawing/2014/main" id="{7C299F73-FE93-B66B-09A8-7E6F85351D8F}"/>
              </a:ext>
            </a:extLst>
          </p:cNvPr>
          <p:cNvPicPr>
            <a:picLocks noChangeAspect="1"/>
          </p:cNvPicPr>
          <p:nvPr/>
        </p:nvPicPr>
        <p:blipFill rotWithShape="1">
          <a:blip r:embed="rId2"/>
          <a:srcRect l="15111" r="32329" b="2"/>
          <a:stretch/>
        </p:blipFill>
        <p:spPr>
          <a:xfrm>
            <a:off x="7992976" y="1843283"/>
            <a:ext cx="3374810" cy="4285807"/>
          </a:xfrm>
          <a:prstGeom prst="rect">
            <a:avLst/>
          </a:prstGeom>
        </p:spPr>
      </p:pic>
    </p:spTree>
    <p:extLst>
      <p:ext uri="{BB962C8B-B14F-4D97-AF65-F5344CB8AC3E}">
        <p14:creationId xmlns:p14="http://schemas.microsoft.com/office/powerpoint/2010/main" val="1004291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44" name="Rectangle 18438">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B8FF5C-246A-FE17-99EB-3B1A9346AF88}"/>
              </a:ext>
            </a:extLst>
          </p:cNvPr>
          <p:cNvSpPr>
            <a:spLocks noGrp="1"/>
          </p:cNvSpPr>
          <p:nvPr>
            <p:ph type="title"/>
          </p:nvPr>
        </p:nvSpPr>
        <p:spPr>
          <a:xfrm>
            <a:off x="1136397" y="502020"/>
            <a:ext cx="5323715" cy="1642970"/>
          </a:xfrm>
        </p:spPr>
        <p:txBody>
          <a:bodyPr anchor="b">
            <a:normAutofit/>
          </a:bodyPr>
          <a:lstStyle/>
          <a:p>
            <a:r>
              <a:rPr lang="en-US" sz="2200" dirty="0"/>
              <a:t>https://www.thredup.com/fashionfootprint/</a:t>
            </a:r>
            <a:br>
              <a:rPr lang="en-US" sz="2200" dirty="0"/>
            </a:br>
            <a:endParaRPr lang="LID4096" sz="2200" dirty="0"/>
          </a:p>
        </p:txBody>
      </p:sp>
      <p:sp>
        <p:nvSpPr>
          <p:cNvPr id="3" name="Content Placeholder 2">
            <a:extLst>
              <a:ext uri="{FF2B5EF4-FFF2-40B4-BE49-F238E27FC236}">
                <a16:creationId xmlns:a16="http://schemas.microsoft.com/office/drawing/2014/main" id="{F84F3A69-E072-FE80-6EEB-10FCD32ADD8B}"/>
              </a:ext>
            </a:extLst>
          </p:cNvPr>
          <p:cNvSpPr>
            <a:spLocks noGrp="1"/>
          </p:cNvSpPr>
          <p:nvPr>
            <p:ph idx="1"/>
          </p:nvPr>
        </p:nvSpPr>
        <p:spPr>
          <a:xfrm>
            <a:off x="1144923" y="2405894"/>
            <a:ext cx="5315189" cy="3535083"/>
          </a:xfrm>
        </p:spPr>
        <p:txBody>
          <a:bodyPr anchor="t">
            <a:normAutofit/>
          </a:bodyPr>
          <a:lstStyle/>
          <a:p>
            <a:r>
              <a:rPr lang="en-US" sz="2000" b="0" i="0" cap="all">
                <a:effectLst/>
                <a:latin typeface="GraphikXXCondensed-Medium"/>
              </a:rPr>
              <a:t>WHAT’S  YOUR FASHION  FOOTPRINT?</a:t>
            </a:r>
          </a:p>
          <a:p>
            <a:endParaRPr lang="LID4096" sz="2000"/>
          </a:p>
        </p:txBody>
      </p:sp>
      <p:sp>
        <p:nvSpPr>
          <p:cNvPr id="18446" name="Rectangle 18440">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43" name="Rectangle 18442">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45" name="Rectangle 18444">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47" name="Rectangle 18446">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434" name="Picture 2" descr="Can Psychology Increase Sustainability by Design? [Part 2] - Sustainable  Living in the Heatons">
            <a:extLst>
              <a:ext uri="{FF2B5EF4-FFF2-40B4-BE49-F238E27FC236}">
                <a16:creationId xmlns:a16="http://schemas.microsoft.com/office/drawing/2014/main" id="{96AAF724-EEA3-AB00-9DE6-EB10D68905C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60112" y="918921"/>
            <a:ext cx="4786385" cy="4786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321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0" name="Rectangle 2059">
            <a:extLst>
              <a:ext uri="{FF2B5EF4-FFF2-40B4-BE49-F238E27FC236}">
                <a16:creationId xmlns:a16="http://schemas.microsoft.com/office/drawing/2014/main" id="{11BE3FA7-0D70-4431-814F-D8C40576E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50" name="Picture 2" descr="A green recycle symbol with arrows&#10;&#10;Description automatically generated with low confidence">
            <a:extLst>
              <a:ext uri="{FF2B5EF4-FFF2-40B4-BE49-F238E27FC236}">
                <a16:creationId xmlns:a16="http://schemas.microsoft.com/office/drawing/2014/main" id="{FBBE35BC-6658-7C34-F812-DB9A19D8F3A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809" r="-1223" b="-1"/>
          <a:stretch/>
        </p:blipFill>
        <p:spPr bwMode="auto">
          <a:xfrm>
            <a:off x="321732" y="640575"/>
            <a:ext cx="5235878" cy="278842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5R Chart (Reduce ,Reuse ,Recycle, Repair, Reject ) with leaf icon sign and Mathematical symbol in circle line block diagram Vector illustration design">
            <a:extLst>
              <a:ext uri="{FF2B5EF4-FFF2-40B4-BE49-F238E27FC236}">
                <a16:creationId xmlns:a16="http://schemas.microsoft.com/office/drawing/2014/main" id="{6AC77133-E270-08E0-FAF6-44DA79B433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7"/>
          <a:stretch/>
        </p:blipFill>
        <p:spPr bwMode="auto">
          <a:xfrm>
            <a:off x="6195375" y="557189"/>
            <a:ext cx="5674893" cy="5743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348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6" name="Picture 4" descr="How Can One Achieve Sustainability By Embracing 9R's Of Circularity? -  Fibre2Fashion">
            <a:extLst>
              <a:ext uri="{FF2B5EF4-FFF2-40B4-BE49-F238E27FC236}">
                <a16:creationId xmlns:a16="http://schemas.microsoft.com/office/drawing/2014/main" id="{282CE300-1449-EAD8-F65C-9839BEEF15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200" r="2" b="2"/>
          <a:stretch/>
        </p:blipFill>
        <p:spPr bwMode="auto">
          <a:xfrm>
            <a:off x="1388988" y="484632"/>
            <a:ext cx="5811915" cy="588873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ay “YES” to simplicity.. Practising sustainability is difficult… | by  Hiral Agarwal | Medium">
            <a:extLst>
              <a:ext uri="{FF2B5EF4-FFF2-40B4-BE49-F238E27FC236}">
                <a16:creationId xmlns:a16="http://schemas.microsoft.com/office/drawing/2014/main" id="{B5F48FFD-CACD-E884-8E74-725EC64775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705" b="8777"/>
          <a:stretch/>
        </p:blipFill>
        <p:spPr bwMode="auto">
          <a:xfrm>
            <a:off x="7534655" y="419319"/>
            <a:ext cx="4103071" cy="5888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9025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4A3EA-F6B8-4A42-2E99-C6AAE8B64D71}"/>
              </a:ext>
            </a:extLst>
          </p:cNvPr>
          <p:cNvSpPr>
            <a:spLocks noGrp="1"/>
          </p:cNvSpPr>
          <p:nvPr>
            <p:ph type="title"/>
          </p:nvPr>
        </p:nvSpPr>
        <p:spPr/>
        <p:txBody>
          <a:bodyPr/>
          <a:lstStyle/>
          <a:p>
            <a:r>
              <a:rPr lang="en-US" dirty="0" err="1"/>
              <a:t>YCloset</a:t>
            </a:r>
            <a:r>
              <a:rPr lang="en-US" dirty="0"/>
              <a:t> – The Chinese Renting App</a:t>
            </a:r>
            <a:endParaRPr lang="LID4096" dirty="0"/>
          </a:p>
        </p:txBody>
      </p:sp>
      <p:pic>
        <p:nvPicPr>
          <p:cNvPr id="1026" name="Picture 2" descr="China's second-hand fashion market looks past counterfeits and superstition  - CNN Style">
            <a:extLst>
              <a:ext uri="{FF2B5EF4-FFF2-40B4-BE49-F238E27FC236}">
                <a16:creationId xmlns:a16="http://schemas.microsoft.com/office/drawing/2014/main" id="{7B700706-97F1-104E-21E1-42687B44AE1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29706" y="1825625"/>
            <a:ext cx="773258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133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2B36DB-0276-6FAD-CD30-489CDB4547A0}"/>
              </a:ext>
            </a:extLst>
          </p:cNvPr>
          <p:cNvPicPr>
            <a:picLocks noChangeAspect="1"/>
          </p:cNvPicPr>
          <p:nvPr/>
        </p:nvPicPr>
        <p:blipFill rotWithShape="1">
          <a:blip r:embed="rId2"/>
          <a:srcRect l="7056" t="13687" r="5775" b="14615"/>
          <a:stretch/>
        </p:blipFill>
        <p:spPr>
          <a:xfrm>
            <a:off x="718457" y="1709057"/>
            <a:ext cx="10352314" cy="4789714"/>
          </a:xfrm>
          <a:prstGeom prst="rect">
            <a:avLst/>
          </a:prstGeom>
        </p:spPr>
      </p:pic>
      <p:sp>
        <p:nvSpPr>
          <p:cNvPr id="6" name="Title 1">
            <a:extLst>
              <a:ext uri="{FF2B5EF4-FFF2-40B4-BE49-F238E27FC236}">
                <a16:creationId xmlns:a16="http://schemas.microsoft.com/office/drawing/2014/main" id="{9BEC2682-32E2-7C7E-7FD5-2CC8B9B67CA2}"/>
              </a:ext>
            </a:extLst>
          </p:cNvPr>
          <p:cNvSpPr>
            <a:spLocks noGrp="1"/>
          </p:cNvSpPr>
          <p:nvPr>
            <p:ph type="title"/>
          </p:nvPr>
        </p:nvSpPr>
        <p:spPr>
          <a:xfrm>
            <a:off x="841248" y="334644"/>
            <a:ext cx="10509504" cy="1076914"/>
          </a:xfrm>
        </p:spPr>
        <p:txBody>
          <a:bodyPr anchor="ctr">
            <a:normAutofit/>
          </a:bodyPr>
          <a:lstStyle/>
          <a:p>
            <a:r>
              <a:rPr lang="en-US" sz="2200" b="0" i="0" dirty="0">
                <a:effectLst/>
                <a:latin typeface="Söhne"/>
              </a:rPr>
              <a:t>Rent your wedding or evening dress</a:t>
            </a:r>
            <a:br>
              <a:rPr lang="en-US" sz="2200" b="0" i="0" dirty="0">
                <a:effectLst/>
                <a:latin typeface="Söhne"/>
              </a:rPr>
            </a:br>
            <a:endParaRPr lang="LID4096" sz="2200" dirty="0"/>
          </a:p>
        </p:txBody>
      </p:sp>
    </p:spTree>
    <p:extLst>
      <p:ext uri="{BB962C8B-B14F-4D97-AF65-F5344CB8AC3E}">
        <p14:creationId xmlns:p14="http://schemas.microsoft.com/office/powerpoint/2010/main" val="2784280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8A60247-E56D-1A02-9C91-73FFA70A35EC}"/>
            </a:ext>
          </a:extLst>
        </p:cNvPr>
        <p:cNvGrpSpPr/>
        <p:nvPr/>
      </p:nvGrpSpPr>
      <p:grpSpPr>
        <a:xfrm>
          <a:off x="0" y="0"/>
          <a:ext cx="0" cy="0"/>
          <a:chOff x="0" y="0"/>
          <a:chExt cx="0" cy="0"/>
        </a:xfrm>
      </p:grpSpPr>
      <p:sp useBgFill="1">
        <p:nvSpPr>
          <p:cNvPr id="19512" name="Rectangle 19511">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13" name="Freeform: Shape 19512">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FC3A6EF-B578-137E-0299-5783C84C6C12}"/>
              </a:ext>
            </a:extLst>
          </p:cNvPr>
          <p:cNvSpPr>
            <a:spLocks noGrp="1"/>
          </p:cNvSpPr>
          <p:nvPr>
            <p:ph type="ctrTitle"/>
          </p:nvPr>
        </p:nvSpPr>
        <p:spPr>
          <a:xfrm>
            <a:off x="729155" y="2875666"/>
            <a:ext cx="9157992" cy="607810"/>
          </a:xfrm>
        </p:spPr>
        <p:txBody>
          <a:bodyPr vert="horz" lIns="91440" tIns="45720" rIns="91440" bIns="45720" rtlCol="0">
            <a:noAutofit/>
          </a:bodyPr>
          <a:lstStyle/>
          <a:p>
            <a:pPr algn="l"/>
            <a:r>
              <a:rPr lang="en-US" sz="4000" b="1" dirty="0">
                <a:effectLst>
                  <a:outerShdw blurRad="38100" dist="38100" dir="2700000" algn="tl">
                    <a:srgbClr val="000000">
                      <a:alpha val="43137"/>
                    </a:srgbClr>
                  </a:outerShdw>
                </a:effectLst>
              </a:rPr>
              <a:t>SLOW FASION, SWAP party and mending? </a:t>
            </a:r>
            <a:br>
              <a:rPr lang="en-US" sz="4000" b="1" dirty="0">
                <a:effectLst>
                  <a:outerShdw blurRad="38100" dist="38100" dir="2700000" algn="tl">
                    <a:srgbClr val="000000">
                      <a:alpha val="43137"/>
                    </a:srgbClr>
                  </a:outerShdw>
                </a:effectLst>
              </a:rPr>
            </a:br>
            <a:r>
              <a:rPr lang="en-US" sz="4000" b="1" dirty="0">
                <a:effectLst>
                  <a:outerShdw blurRad="38100" dist="38100" dir="2700000" algn="tl">
                    <a:srgbClr val="000000">
                      <a:alpha val="43137"/>
                    </a:srgbClr>
                  </a:outerShdw>
                </a:effectLst>
              </a:rPr>
              <a:t>What is it and </a:t>
            </a:r>
            <a:br>
              <a:rPr lang="en-US" sz="4000" b="1" dirty="0">
                <a:effectLst>
                  <a:outerShdw blurRad="38100" dist="38100" dir="2700000" algn="tl">
                    <a:srgbClr val="000000">
                      <a:alpha val="43137"/>
                    </a:srgbClr>
                  </a:outerShdw>
                </a:effectLst>
              </a:rPr>
            </a:br>
            <a:r>
              <a:rPr lang="en-US" sz="4000" b="1" dirty="0">
                <a:effectLst>
                  <a:outerShdw blurRad="38100" dist="38100" dir="2700000" algn="tl">
                    <a:srgbClr val="000000">
                      <a:alpha val="43137"/>
                    </a:srgbClr>
                  </a:outerShdw>
                </a:effectLst>
              </a:rPr>
              <a:t>why is it important </a:t>
            </a:r>
            <a:br>
              <a:rPr lang="en-US" sz="4000" b="1" dirty="0">
                <a:effectLst>
                  <a:outerShdw blurRad="38100" dist="38100" dir="2700000" algn="tl">
                    <a:srgbClr val="000000">
                      <a:alpha val="43137"/>
                    </a:srgbClr>
                  </a:outerShdw>
                </a:effectLst>
              </a:rPr>
            </a:br>
            <a:r>
              <a:rPr lang="en-US" sz="4000" b="1" dirty="0">
                <a:effectLst>
                  <a:outerShdw blurRad="38100" dist="38100" dir="2700000" algn="tl">
                    <a:srgbClr val="000000">
                      <a:alpha val="43137"/>
                    </a:srgbClr>
                  </a:outerShdw>
                </a:effectLst>
              </a:rPr>
              <a:t>for people and </a:t>
            </a:r>
            <a:br>
              <a:rPr lang="en-US" sz="4000" b="1" dirty="0">
                <a:effectLst>
                  <a:outerShdw blurRad="38100" dist="38100" dir="2700000" algn="tl">
                    <a:srgbClr val="000000">
                      <a:alpha val="43137"/>
                    </a:srgbClr>
                  </a:outerShdw>
                </a:effectLst>
              </a:rPr>
            </a:br>
            <a:r>
              <a:rPr lang="en-US" sz="4000" b="1" dirty="0">
                <a:effectLst>
                  <a:outerShdw blurRad="38100" dist="38100" dir="2700000" algn="tl">
                    <a:srgbClr val="000000">
                      <a:alpha val="43137"/>
                    </a:srgbClr>
                  </a:outerShdw>
                </a:effectLst>
              </a:rPr>
              <a:t>the environment</a:t>
            </a:r>
          </a:p>
        </p:txBody>
      </p:sp>
      <p:sp>
        <p:nvSpPr>
          <p:cNvPr id="3" name="Subtitle 2">
            <a:extLst>
              <a:ext uri="{FF2B5EF4-FFF2-40B4-BE49-F238E27FC236}">
                <a16:creationId xmlns:a16="http://schemas.microsoft.com/office/drawing/2014/main" id="{96D14ED8-0261-FBDD-16CA-381F32196F0B}"/>
              </a:ext>
            </a:extLst>
          </p:cNvPr>
          <p:cNvSpPr>
            <a:spLocks noGrp="1"/>
          </p:cNvSpPr>
          <p:nvPr>
            <p:ph type="subTitle" idx="1"/>
          </p:nvPr>
        </p:nvSpPr>
        <p:spPr>
          <a:xfrm>
            <a:off x="-93665" y="4121253"/>
            <a:ext cx="5989416" cy="1136843"/>
          </a:xfrm>
        </p:spPr>
        <p:txBody>
          <a:bodyPr vert="horz" lIns="91440" tIns="45720" rIns="91440" bIns="45720" rtlCol="0">
            <a:noAutofit/>
          </a:bodyPr>
          <a:lstStyle/>
          <a:p>
            <a:r>
              <a:rPr lang="en-US" sz="3600" b="1" dirty="0">
                <a:solidFill>
                  <a:schemeClr val="accent2">
                    <a:lumMod val="75000"/>
                  </a:schemeClr>
                </a:solidFill>
              </a:rPr>
              <a:t>BELA NIKITINA,  eco-activist, sociologist, researcher</a:t>
            </a:r>
          </a:p>
        </p:txBody>
      </p:sp>
      <p:pic>
        <p:nvPicPr>
          <p:cNvPr id="19458" name="Picture 2" descr="BUSINESS, ENVIRONMENT AND SUSTAINABILITY REPORTING IN INDIA A NOTE ON THE  SEBI GUIDELINE | National Law School of India University">
            <a:extLst>
              <a:ext uri="{FF2B5EF4-FFF2-40B4-BE49-F238E27FC236}">
                <a16:creationId xmlns:a16="http://schemas.microsoft.com/office/drawing/2014/main" id="{D1ED228C-CEE7-1C44-3C0D-C645CC1C8F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672" r="20479" b="-1"/>
          <a:stretch>
            <a:fillRect/>
          </a:stretch>
        </p:blipFill>
        <p:spPr bwMode="auto">
          <a:xfrm>
            <a:off x="5895751" y="1352623"/>
            <a:ext cx="5708649" cy="412277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3316123-8D0C-B44C-E4FB-6549E0358177}"/>
              </a:ext>
            </a:extLst>
          </p:cNvPr>
          <p:cNvSpPr txBox="1"/>
          <p:nvPr/>
        </p:nvSpPr>
        <p:spPr>
          <a:xfrm>
            <a:off x="8140700" y="6143146"/>
            <a:ext cx="3238500" cy="369332"/>
          </a:xfrm>
          <a:prstGeom prst="rect">
            <a:avLst/>
          </a:prstGeom>
          <a:noFill/>
        </p:spPr>
        <p:txBody>
          <a:bodyPr wrap="square">
            <a:spAutoFit/>
          </a:bodyPr>
          <a:lstStyle/>
          <a:p>
            <a:pPr indent="-228600">
              <a:buFont typeface="Arial" panose="020B0604020202020204" pitchFamily="34" charset="0"/>
              <a:buChar char="•"/>
            </a:pPr>
            <a:r>
              <a:rPr lang="en-US" sz="1800" dirty="0">
                <a:solidFill>
                  <a:schemeClr val="accent2">
                    <a:lumMod val="75000"/>
                  </a:schemeClr>
                </a:solidFill>
              </a:rPr>
              <a:t>Haifa – March 7  - 2025</a:t>
            </a:r>
          </a:p>
        </p:txBody>
      </p:sp>
    </p:spTree>
    <p:extLst>
      <p:ext uri="{BB962C8B-B14F-4D97-AF65-F5344CB8AC3E}">
        <p14:creationId xmlns:p14="http://schemas.microsoft.com/office/powerpoint/2010/main" val="4759970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4654285"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D0C004-5316-E1BB-AA78-F225D948B769}"/>
              </a:ext>
            </a:extLst>
          </p:cNvPr>
          <p:cNvSpPr>
            <a:spLocks noGrp="1"/>
          </p:cNvSpPr>
          <p:nvPr>
            <p:ph type="title"/>
          </p:nvPr>
        </p:nvSpPr>
        <p:spPr>
          <a:xfrm>
            <a:off x="1156851" y="637762"/>
            <a:ext cx="2898276" cy="5576770"/>
          </a:xfrm>
        </p:spPr>
        <p:txBody>
          <a:bodyPr anchor="t">
            <a:normAutofit/>
          </a:bodyPr>
          <a:lstStyle/>
          <a:p>
            <a:r>
              <a:rPr lang="en-US" b="1">
                <a:solidFill>
                  <a:schemeClr val="bg1"/>
                </a:solidFill>
              </a:rPr>
              <a:t>Different Motivations in China vs the West</a:t>
            </a:r>
            <a:br>
              <a:rPr lang="en-US">
                <a:solidFill>
                  <a:schemeClr val="bg1"/>
                </a:solidFill>
              </a:rPr>
            </a:br>
            <a:endParaRPr lang="LID4096">
              <a:solidFill>
                <a:schemeClr val="bg1"/>
              </a:solidFill>
            </a:endParaRPr>
          </a:p>
        </p:txBody>
      </p:sp>
      <p:sp>
        <p:nvSpPr>
          <p:cNvPr id="53" name="Rectangle 52">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2535" y="0"/>
            <a:ext cx="7539455"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A027554A-BBE1-DC3D-8B73-1FAD7E1BB127}"/>
              </a:ext>
            </a:extLst>
          </p:cNvPr>
          <p:cNvGraphicFramePr>
            <a:graphicFrameLocks noGrp="1"/>
          </p:cNvGraphicFramePr>
          <p:nvPr>
            <p:ph idx="1"/>
            <p:extLst>
              <p:ext uri="{D42A27DB-BD31-4B8C-83A1-F6EECF244321}">
                <p14:modId xmlns:p14="http://schemas.microsoft.com/office/powerpoint/2010/main" val="703442929"/>
              </p:ext>
            </p:extLst>
          </p:nvPr>
        </p:nvGraphicFramePr>
        <p:xfrm>
          <a:off x="5439954" y="637762"/>
          <a:ext cx="5605401" cy="5539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7371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18">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55CD58-B400-34B3-0BA8-B68CE3CCCFA3}"/>
              </a:ext>
            </a:extLst>
          </p:cNvPr>
          <p:cNvSpPr>
            <a:spLocks noGrp="1"/>
          </p:cNvSpPr>
          <p:nvPr>
            <p:ph type="title"/>
          </p:nvPr>
        </p:nvSpPr>
        <p:spPr>
          <a:xfrm>
            <a:off x="9267909" y="2023110"/>
            <a:ext cx="2469624" cy="2846070"/>
          </a:xfrm>
        </p:spPr>
        <p:txBody>
          <a:bodyPr vert="horz" lIns="91440" tIns="45720" rIns="91440" bIns="45720" rtlCol="0" anchor="ctr">
            <a:normAutofit fontScale="90000"/>
          </a:bodyPr>
          <a:lstStyle/>
          <a:p>
            <a:r>
              <a:rPr lang="en-US" sz="3700" dirty="0"/>
              <a:t>U</a:t>
            </a:r>
            <a:r>
              <a:rPr lang="en-US" sz="3700" kern="1200" dirty="0">
                <a:solidFill>
                  <a:schemeClr val="tx1"/>
                </a:solidFill>
                <a:latin typeface="+mj-lt"/>
                <a:ea typeface="+mj-ea"/>
                <a:cs typeface="+mj-cs"/>
              </a:rPr>
              <a:t>nderstated luxury (slow fashion)</a:t>
            </a:r>
            <a:br>
              <a:rPr lang="en-US" sz="3700" kern="1200" dirty="0">
                <a:solidFill>
                  <a:schemeClr val="tx1"/>
                </a:solidFill>
                <a:latin typeface="+mj-lt"/>
                <a:ea typeface="+mj-ea"/>
                <a:cs typeface="+mj-cs"/>
              </a:rPr>
            </a:br>
            <a:r>
              <a:rPr lang="en-US" sz="3700" kern="1200" dirty="0">
                <a:solidFill>
                  <a:schemeClr val="tx1"/>
                </a:solidFill>
                <a:latin typeface="+mj-lt"/>
                <a:ea typeface="+mj-ea"/>
                <a:cs typeface="+mj-cs"/>
              </a:rPr>
              <a:t>or</a:t>
            </a:r>
            <a:br>
              <a:rPr lang="en-US" sz="3700" kern="1200" dirty="0">
                <a:solidFill>
                  <a:schemeClr val="tx1"/>
                </a:solidFill>
                <a:latin typeface="+mj-lt"/>
                <a:ea typeface="+mj-ea"/>
                <a:cs typeface="+mj-cs"/>
              </a:rPr>
            </a:br>
            <a:r>
              <a:rPr lang="en-US" sz="3700" kern="1200" dirty="0">
                <a:solidFill>
                  <a:schemeClr val="tx1"/>
                </a:solidFill>
                <a:latin typeface="+mj-lt"/>
                <a:ea typeface="+mj-ea"/>
                <a:cs typeface="+mj-cs"/>
              </a:rPr>
              <a:t>Fast Fashion?</a:t>
            </a:r>
            <a:br>
              <a:rPr lang="en-US" sz="3700" kern="1200" dirty="0">
                <a:solidFill>
                  <a:schemeClr val="tx1"/>
                </a:solidFill>
                <a:latin typeface="+mj-lt"/>
                <a:ea typeface="+mj-ea"/>
                <a:cs typeface="+mj-cs"/>
              </a:rPr>
            </a:br>
            <a:endParaRPr lang="en-US" sz="3700" kern="1200" dirty="0">
              <a:solidFill>
                <a:schemeClr val="tx1"/>
              </a:solidFill>
              <a:latin typeface="+mj-lt"/>
              <a:ea typeface="+mj-ea"/>
              <a:cs typeface="+mj-cs"/>
            </a:endParaRPr>
          </a:p>
        </p:txBody>
      </p:sp>
      <p:sp>
        <p:nvSpPr>
          <p:cNvPr id="31" name="Rectangle 2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2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men in suits&#10;&#10;Description automatically generated with low confidence">
            <a:extLst>
              <a:ext uri="{FF2B5EF4-FFF2-40B4-BE49-F238E27FC236}">
                <a16:creationId xmlns:a16="http://schemas.microsoft.com/office/drawing/2014/main" id="{3640A420-11FD-B71E-F9D8-B77299AF2DEF}"/>
              </a:ext>
            </a:extLst>
          </p:cNvPr>
          <p:cNvPicPr>
            <a:picLocks noChangeAspect="1"/>
          </p:cNvPicPr>
          <p:nvPr/>
        </p:nvPicPr>
        <p:blipFill rotWithShape="1">
          <a:blip r:embed="rId2">
            <a:extLst>
              <a:ext uri="{28A0092B-C50C-407E-A947-70E740481C1C}">
                <a14:useLocalDpi xmlns:a14="http://schemas.microsoft.com/office/drawing/2010/main" val="0"/>
              </a:ext>
            </a:extLst>
          </a:blip>
          <a:srcRect l="1" t="-2555" r="169" b="-1654"/>
          <a:stretch/>
        </p:blipFill>
        <p:spPr>
          <a:xfrm>
            <a:off x="683891" y="1177446"/>
            <a:ext cx="7595435" cy="5411243"/>
          </a:xfrm>
          <a:prstGeom prst="rect">
            <a:avLst/>
          </a:prstGeom>
        </p:spPr>
      </p:pic>
      <p:sp>
        <p:nvSpPr>
          <p:cNvPr id="33" name="Rectangle 2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4265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9811E-3F4A-E211-73E8-E7392BDE6519}"/>
              </a:ext>
            </a:extLst>
          </p:cNvPr>
          <p:cNvSpPr>
            <a:spLocks noGrp="1"/>
          </p:cNvSpPr>
          <p:nvPr>
            <p:ph type="title"/>
          </p:nvPr>
        </p:nvSpPr>
        <p:spPr>
          <a:xfrm>
            <a:off x="8224230" y="0"/>
            <a:ext cx="3290887" cy="2452687"/>
          </a:xfrm>
        </p:spPr>
        <p:txBody>
          <a:bodyPr anchor="ctr">
            <a:normAutofit/>
          </a:bodyPr>
          <a:lstStyle/>
          <a:p>
            <a:r>
              <a:rPr lang="en-US" sz="2500" b="0" i="0" dirty="0">
                <a:effectLst/>
                <a:latin typeface="Söhne"/>
              </a:rPr>
              <a:t>There are several types of events that could promote secondhand or vintage clothes consumption, such as:</a:t>
            </a:r>
            <a:br>
              <a:rPr lang="en-US" sz="2500" b="0" i="0" dirty="0">
                <a:effectLst/>
                <a:latin typeface="Söhne"/>
              </a:rPr>
            </a:br>
            <a:endParaRPr lang="LID4096" sz="2500" dirty="0"/>
          </a:p>
        </p:txBody>
      </p:sp>
      <p:pic>
        <p:nvPicPr>
          <p:cNvPr id="5" name="Picture 4">
            <a:extLst>
              <a:ext uri="{FF2B5EF4-FFF2-40B4-BE49-F238E27FC236}">
                <a16:creationId xmlns:a16="http://schemas.microsoft.com/office/drawing/2014/main" id="{BBC812B5-AD4E-3001-2254-4BA42DEEF94C}"/>
              </a:ext>
            </a:extLst>
          </p:cNvPr>
          <p:cNvPicPr>
            <a:picLocks noChangeAspect="1"/>
          </p:cNvPicPr>
          <p:nvPr/>
        </p:nvPicPr>
        <p:blipFill rotWithShape="1">
          <a:blip r:embed="rId2"/>
          <a:srcRect t="22644" b="23250"/>
          <a:stretch/>
        </p:blipFill>
        <p:spPr>
          <a:xfrm>
            <a:off x="20" y="11"/>
            <a:ext cx="7626465" cy="2276262"/>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A6DF39E5-8D78-E679-B78D-CFDA72EC49BD}"/>
              </a:ext>
            </a:extLst>
          </p:cNvPr>
          <p:cNvSpPr>
            <a:spLocks noGrp="1"/>
          </p:cNvSpPr>
          <p:nvPr>
            <p:ph idx="1"/>
          </p:nvPr>
        </p:nvSpPr>
        <p:spPr>
          <a:xfrm>
            <a:off x="836580" y="2821022"/>
            <a:ext cx="10872816" cy="3384516"/>
          </a:xfrm>
        </p:spPr>
        <p:txBody>
          <a:bodyPr anchor="ctr">
            <a:normAutofit fontScale="70000" lnSpcReduction="20000"/>
          </a:bodyPr>
          <a:lstStyle/>
          <a:p>
            <a:pPr>
              <a:buFont typeface="+mj-lt"/>
              <a:buAutoNum type="arabicPeriod"/>
            </a:pPr>
            <a:r>
              <a:rPr lang="en-US" sz="2000" b="0" i="0" dirty="0">
                <a:effectLst/>
                <a:latin typeface="Söhne"/>
              </a:rPr>
              <a:t>Clothing swaps: Clothing swaps are events where people can exchange clothing items they no longer want for new-to-them items from others. These events promote sustainable fashion by reducing textile waste and providing an opportunity to acquire new clothes without buying new ones.</a:t>
            </a:r>
          </a:p>
          <a:p>
            <a:pPr>
              <a:buFont typeface="+mj-lt"/>
              <a:buAutoNum type="arabicPeriod"/>
            </a:pPr>
            <a:r>
              <a:rPr lang="en-US" sz="2000" b="0" i="0" dirty="0">
                <a:effectLst/>
                <a:latin typeface="Söhne"/>
              </a:rPr>
              <a:t>Vintage fashion shows: Vintage fashion shows showcase vintage clothing and demonstrate how vintage clothing can be incorporated into modern fashion trends. These events promote the use of vintage clothing as a sustainable fashion choice and can inspire attendees to consider vintage clothing as an alternative to buying new clothes.</a:t>
            </a:r>
          </a:p>
          <a:p>
            <a:pPr>
              <a:buFont typeface="+mj-lt"/>
              <a:buAutoNum type="arabicPeriod"/>
            </a:pPr>
            <a:r>
              <a:rPr lang="en-US" sz="2000" b="0" i="0" dirty="0">
                <a:effectLst/>
                <a:latin typeface="Söhne"/>
              </a:rPr>
              <a:t>Secondhand clothing markets: Secondhand clothing markets bring together vendors selling secondhand clothing items, providing an opportunity for people to purchase unique, vintage or pre-owned clothes. These markets can promote sustainable fashion by providing access to high-quality secondhand clothing, reducing the demand for new clothes and promoting a more circular economy.</a:t>
            </a:r>
          </a:p>
          <a:p>
            <a:pPr>
              <a:buFont typeface="+mj-lt"/>
              <a:buAutoNum type="arabicPeriod"/>
            </a:pPr>
            <a:r>
              <a:rPr lang="en-US" sz="2000" b="0" i="0" dirty="0">
                <a:effectLst/>
                <a:latin typeface="Söhne"/>
              </a:rPr>
              <a:t>Charity fundraisers: Charity fundraisers that focus on secondhand or vintage clothing can be a fun and sustainable way to raise funds for a good cause. These events can include clothing auctions, vintage fashion shows, or clothing swaps, with the proceeds going to a charitable cause.</a:t>
            </a:r>
          </a:p>
          <a:p>
            <a:pPr>
              <a:buFont typeface="+mj-lt"/>
              <a:buAutoNum type="arabicPeriod"/>
            </a:pPr>
            <a:r>
              <a:rPr lang="en-US" sz="2000" b="0" i="0" dirty="0">
                <a:effectLst/>
                <a:latin typeface="Söhne"/>
              </a:rPr>
              <a:t>Sustainable fashion workshops: Sustainable fashion workshops can be organized to teach people how to repurpose or upcycle their old clothing into something new, or to show them how to mend and repair clothing instead of throwing it away. These workshops can promote sustainable fashion practices and encourage people to take a more creative and sustainable approach to their clothing consumption.</a:t>
            </a:r>
          </a:p>
          <a:p>
            <a:r>
              <a:rPr lang="en-US" sz="2000" b="0" i="0" dirty="0">
                <a:effectLst/>
                <a:latin typeface="Söhne"/>
              </a:rPr>
              <a:t>Overall, events that promote secondhand or vintage clothing consumption can be fun and effective ways to promote sustainable fashion practices and reduce the environmental impact of the textile industry.</a:t>
            </a:r>
          </a:p>
          <a:p>
            <a:endParaRPr lang="LID4096" sz="700" dirty="0"/>
          </a:p>
        </p:txBody>
      </p:sp>
    </p:spTree>
    <p:extLst>
      <p:ext uri="{BB962C8B-B14F-4D97-AF65-F5344CB8AC3E}">
        <p14:creationId xmlns:p14="http://schemas.microsoft.com/office/powerpoint/2010/main" val="2739698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B11DFB-6F0C-09BF-5C02-7346A7C358D7}"/>
              </a:ext>
            </a:extLst>
          </p:cNvPr>
          <p:cNvSpPr>
            <a:spLocks noGrp="1"/>
          </p:cNvSpPr>
          <p:nvPr>
            <p:ph type="title"/>
          </p:nvPr>
        </p:nvSpPr>
        <p:spPr>
          <a:xfrm>
            <a:off x="841248" y="334644"/>
            <a:ext cx="10509504" cy="1076914"/>
          </a:xfrm>
        </p:spPr>
        <p:txBody>
          <a:bodyPr anchor="ctr">
            <a:normAutofit/>
          </a:bodyPr>
          <a:lstStyle/>
          <a:p>
            <a:r>
              <a:rPr lang="en-US" sz="4000" dirty="0">
                <a:latin typeface="Söhne"/>
              </a:rPr>
              <a:t>E</a:t>
            </a:r>
            <a:r>
              <a:rPr lang="en-US" sz="4000" b="0" i="0" dirty="0">
                <a:effectLst/>
                <a:latin typeface="Söhne"/>
              </a:rPr>
              <a:t>ducational or public events</a:t>
            </a:r>
            <a:br>
              <a:rPr lang="en-US" sz="2200" b="0" i="0" dirty="0">
                <a:effectLst/>
                <a:latin typeface="Söhne"/>
              </a:rPr>
            </a:br>
            <a:endParaRPr lang="LID4096" sz="2200" dirty="0"/>
          </a:p>
        </p:txBody>
      </p:sp>
      <p:sp>
        <p:nvSpPr>
          <p:cNvPr id="20" name="Rectangle 19">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3" name="Content Placeholder 2">
            <a:extLst>
              <a:ext uri="{FF2B5EF4-FFF2-40B4-BE49-F238E27FC236}">
                <a16:creationId xmlns:a16="http://schemas.microsoft.com/office/drawing/2014/main" id="{D3BE29AB-7D3B-1856-2956-5E016BC7087A}"/>
              </a:ext>
            </a:extLst>
          </p:cNvPr>
          <p:cNvGraphicFramePr>
            <a:graphicFrameLocks noGrp="1"/>
          </p:cNvGraphicFramePr>
          <p:nvPr>
            <p:ph idx="1"/>
            <p:extLst>
              <p:ext uri="{D42A27DB-BD31-4B8C-83A1-F6EECF244321}">
                <p14:modId xmlns:p14="http://schemas.microsoft.com/office/powerpoint/2010/main" val="1319875212"/>
              </p:ext>
            </p:extLst>
          </p:nvPr>
        </p:nvGraphicFramePr>
        <p:xfrm>
          <a:off x="0" y="1078029"/>
          <a:ext cx="12192000" cy="59232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285971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FA52C0AD-48A2-4799-8489-B1F9A45A5E84}"/>
              </a:ext>
            </a:extLst>
          </p:cNvPr>
          <p:cNvPicPr>
            <a:picLocks noChangeAspect="1"/>
          </p:cNvPicPr>
          <p:nvPr/>
        </p:nvPicPr>
        <p:blipFill rotWithShape="1">
          <a:blip r:embed="rId2"/>
          <a:srcRect b="23208"/>
          <a:stretch/>
        </p:blipFill>
        <p:spPr>
          <a:xfrm>
            <a:off x="20" y="10"/>
            <a:ext cx="12191980" cy="6857990"/>
          </a:xfrm>
          <a:prstGeom prst="rect">
            <a:avLst/>
          </a:prstGeom>
        </p:spPr>
      </p:pic>
      <p:sp>
        <p:nvSpPr>
          <p:cNvPr id="30" name="Rectangle 23">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946A263-6F30-3D68-7D1F-B7BAA0D4FE15}"/>
              </a:ext>
            </a:extLst>
          </p:cNvPr>
          <p:cNvSpPr>
            <a:spLocks noGrp="1"/>
          </p:cNvSpPr>
          <p:nvPr>
            <p:ph type="title"/>
          </p:nvPr>
        </p:nvSpPr>
        <p:spPr>
          <a:xfrm>
            <a:off x="838200" y="365125"/>
            <a:ext cx="11049000" cy="560161"/>
          </a:xfrm>
        </p:spPr>
        <p:txBody>
          <a:bodyPr>
            <a:normAutofit fontScale="90000"/>
          </a:bodyPr>
          <a:lstStyle/>
          <a:p>
            <a:pPr algn="ctr"/>
            <a:r>
              <a:rPr lang="en-US" b="0" i="0" dirty="0">
                <a:effectLst/>
                <a:latin typeface="Söhne"/>
              </a:rPr>
              <a:t>Sustainable and ethical fashion events in USA</a:t>
            </a:r>
            <a:endParaRPr lang="LID4096" dirty="0"/>
          </a:p>
        </p:txBody>
      </p:sp>
      <p:graphicFrame>
        <p:nvGraphicFramePr>
          <p:cNvPr id="18" name="TextBox 15">
            <a:extLst>
              <a:ext uri="{FF2B5EF4-FFF2-40B4-BE49-F238E27FC236}">
                <a16:creationId xmlns:a16="http://schemas.microsoft.com/office/drawing/2014/main" id="{A0C7FD73-B2CD-76FB-E6BD-E1CE9FD8955A}"/>
              </a:ext>
            </a:extLst>
          </p:cNvPr>
          <p:cNvGraphicFramePr/>
          <p:nvPr>
            <p:extLst>
              <p:ext uri="{D42A27DB-BD31-4B8C-83A1-F6EECF244321}">
                <p14:modId xmlns:p14="http://schemas.microsoft.com/office/powerpoint/2010/main" val="3370314665"/>
              </p:ext>
            </p:extLst>
          </p:nvPr>
        </p:nvGraphicFramePr>
        <p:xfrm>
          <a:off x="0" y="1219200"/>
          <a:ext cx="12191980" cy="58020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01259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Colourful folded t-shirts">
            <a:extLst>
              <a:ext uri="{FF2B5EF4-FFF2-40B4-BE49-F238E27FC236}">
                <a16:creationId xmlns:a16="http://schemas.microsoft.com/office/drawing/2014/main" id="{AA3964FD-DD51-A152-D0C3-C39C6608118E}"/>
              </a:ext>
            </a:extLst>
          </p:cNvPr>
          <p:cNvPicPr>
            <a:picLocks noChangeAspect="1"/>
          </p:cNvPicPr>
          <p:nvPr/>
        </p:nvPicPr>
        <p:blipFill rotWithShape="1">
          <a:blip r:embed="rId2"/>
          <a:srcRect l="5884" r="-1" b="-1"/>
          <a:stretch/>
        </p:blipFill>
        <p:spPr>
          <a:xfrm>
            <a:off x="2105264" y="640081"/>
            <a:ext cx="9669642" cy="6857990"/>
          </a:xfrm>
          <a:prstGeom prst="rect">
            <a:avLst/>
          </a:prstGeom>
        </p:spPr>
      </p:pic>
      <p:sp>
        <p:nvSpPr>
          <p:cNvPr id="43"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46A263-6F30-3D68-7D1F-B7BAA0D4FE15}"/>
              </a:ext>
            </a:extLst>
          </p:cNvPr>
          <p:cNvSpPr>
            <a:spLocks noGrp="1"/>
          </p:cNvSpPr>
          <p:nvPr>
            <p:ph type="title"/>
          </p:nvPr>
        </p:nvSpPr>
        <p:spPr>
          <a:xfrm>
            <a:off x="838200" y="365125"/>
            <a:ext cx="10936706" cy="1665806"/>
          </a:xfrm>
        </p:spPr>
        <p:txBody>
          <a:bodyPr>
            <a:normAutofit/>
          </a:bodyPr>
          <a:lstStyle/>
          <a:p>
            <a:r>
              <a:rPr lang="en-US" sz="2800" b="0" i="0" dirty="0">
                <a:effectLst/>
                <a:latin typeface="Söhne"/>
              </a:rPr>
              <a:t>Here are some specific examples of sustainable and ethical fashion events in Israel </a:t>
            </a:r>
            <a:endParaRPr lang="LID4096" sz="2800" dirty="0"/>
          </a:p>
        </p:txBody>
      </p:sp>
      <p:graphicFrame>
        <p:nvGraphicFramePr>
          <p:cNvPr id="5" name="Content Placeholder 2">
            <a:extLst>
              <a:ext uri="{FF2B5EF4-FFF2-40B4-BE49-F238E27FC236}">
                <a16:creationId xmlns:a16="http://schemas.microsoft.com/office/drawing/2014/main" id="{E79BA0D6-5ADC-5335-33E3-BBE6996BCE50}"/>
              </a:ext>
            </a:extLst>
          </p:cNvPr>
          <p:cNvGraphicFramePr>
            <a:graphicFrameLocks noGrp="1"/>
          </p:cNvGraphicFramePr>
          <p:nvPr>
            <p:ph idx="1"/>
            <p:extLst>
              <p:ext uri="{D42A27DB-BD31-4B8C-83A1-F6EECF244321}">
                <p14:modId xmlns:p14="http://schemas.microsoft.com/office/powerpoint/2010/main" val="448090270"/>
              </p:ext>
            </p:extLst>
          </p:nvPr>
        </p:nvGraphicFramePr>
        <p:xfrm>
          <a:off x="838200" y="2434200"/>
          <a:ext cx="10519611" cy="37837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121853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a:extLst>
              <a:ext uri="{FF2B5EF4-FFF2-40B4-BE49-F238E27FC236}">
                <a16:creationId xmlns:a16="http://schemas.microsoft.com/office/drawing/2014/main" id="{26A35024-A7F7-F2C3-EECA-01F17AE151C1}"/>
              </a:ext>
            </a:extLst>
          </p:cNvPr>
          <p:cNvPicPr>
            <a:picLocks noGrp="1" noChangeAspect="1"/>
          </p:cNvPicPr>
          <p:nvPr>
            <p:ph idx="1"/>
          </p:nvPr>
        </p:nvPicPr>
        <p:blipFill>
          <a:blip r:embed="rId2"/>
          <a:stretch>
            <a:fillRect/>
          </a:stretch>
        </p:blipFill>
        <p:spPr>
          <a:xfrm>
            <a:off x="812800" y="457200"/>
            <a:ext cx="10566400" cy="5943600"/>
          </a:xfrm>
          <a:prstGeom prst="rect">
            <a:avLst/>
          </a:prstGeom>
        </p:spPr>
      </p:pic>
    </p:spTree>
    <p:extLst>
      <p:ext uri="{BB962C8B-B14F-4D97-AF65-F5344CB8AC3E}">
        <p14:creationId xmlns:p14="http://schemas.microsoft.com/office/powerpoint/2010/main" val="35230826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34" name="Rectangle 41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5" name="Rectangle 411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36" name="Rectangle 411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7" name="Rectangle 412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38" name="Freeform: Shape 412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19E3865-3398-C4C3-36D2-CF5173D52131}"/>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0" i="0" kern="1200" dirty="0">
                <a:solidFill>
                  <a:srgbClr val="FFFFFF"/>
                </a:solidFill>
                <a:effectLst/>
                <a:latin typeface="+mj-lt"/>
                <a:ea typeface="+mj-ea"/>
                <a:cs typeface="+mj-cs"/>
              </a:rPr>
              <a:t>Here we can </a:t>
            </a:r>
            <a:r>
              <a:rPr lang="en-US" sz="4000" kern="1200" dirty="0">
                <a:solidFill>
                  <a:srgbClr val="FFFFFF"/>
                </a:solidFill>
                <a:latin typeface="+mj-lt"/>
                <a:ea typeface="+mj-ea"/>
                <a:cs typeface="+mj-cs"/>
              </a:rPr>
              <a:t>use </a:t>
            </a:r>
            <a:r>
              <a:rPr lang="en-US" sz="4000" b="0" i="0" kern="1200" dirty="0" err="1">
                <a:solidFill>
                  <a:srgbClr val="FFFFFF"/>
                </a:solidFill>
                <a:effectLst/>
                <a:latin typeface="+mj-lt"/>
                <a:ea typeface="+mj-ea"/>
                <a:cs typeface="+mj-cs"/>
              </a:rPr>
              <a:t>Mentimeter</a:t>
            </a:r>
            <a:br>
              <a:rPr lang="en-US" sz="4000" b="0" i="0" kern="1200" dirty="0">
                <a:solidFill>
                  <a:srgbClr val="FFFFFF"/>
                </a:solidFill>
                <a:effectLst/>
                <a:latin typeface="+mj-lt"/>
                <a:ea typeface="+mj-ea"/>
                <a:cs typeface="+mj-cs"/>
              </a:rPr>
            </a:br>
            <a:endParaRPr lang="en-US" sz="4000" kern="1200" dirty="0">
              <a:solidFill>
                <a:srgbClr val="FFFFFF"/>
              </a:solidFill>
              <a:latin typeface="+mj-lt"/>
              <a:ea typeface="+mj-ea"/>
              <a:cs typeface="+mj-cs"/>
            </a:endParaRPr>
          </a:p>
        </p:txBody>
      </p:sp>
      <p:pic>
        <p:nvPicPr>
          <p:cNvPr id="4098" name="Picture 2">
            <a:extLst>
              <a:ext uri="{FF2B5EF4-FFF2-40B4-BE49-F238E27FC236}">
                <a16:creationId xmlns:a16="http://schemas.microsoft.com/office/drawing/2014/main" id="{5DF4AF05-67E3-096B-CCDC-C1372D314E2B}"/>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9907" b="5831"/>
          <a:stretch/>
        </p:blipFill>
        <p:spPr bwMode="auto">
          <a:xfrm>
            <a:off x="4600322" y="467208"/>
            <a:ext cx="7029959" cy="5923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9688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11BD6-3128-33CB-2373-0A3B81F07F58}"/>
              </a:ext>
            </a:extLst>
          </p:cNvPr>
          <p:cNvSpPr>
            <a:spLocks noGrp="1"/>
          </p:cNvSpPr>
          <p:nvPr>
            <p:ph type="title"/>
          </p:nvPr>
        </p:nvSpPr>
        <p:spPr/>
        <p:txBody>
          <a:bodyPr/>
          <a:lstStyle/>
          <a:p>
            <a:r>
              <a:rPr lang="en-US" dirty="0"/>
              <a:t>Sources and most useful articles</a:t>
            </a:r>
            <a:endParaRPr lang="LID4096" dirty="0"/>
          </a:p>
        </p:txBody>
      </p:sp>
      <p:sp>
        <p:nvSpPr>
          <p:cNvPr id="3" name="Content Placeholder 2">
            <a:extLst>
              <a:ext uri="{FF2B5EF4-FFF2-40B4-BE49-F238E27FC236}">
                <a16:creationId xmlns:a16="http://schemas.microsoft.com/office/drawing/2014/main" id="{7A90B15B-06BE-3877-DFD8-16F1525EAB50}"/>
              </a:ext>
            </a:extLst>
          </p:cNvPr>
          <p:cNvSpPr>
            <a:spLocks noGrp="1"/>
          </p:cNvSpPr>
          <p:nvPr>
            <p:ph idx="1"/>
          </p:nvPr>
        </p:nvSpPr>
        <p:spPr/>
        <p:txBody>
          <a:bodyPr>
            <a:normAutofit/>
          </a:bodyPr>
          <a:lstStyle/>
          <a:p>
            <a:pPr algn="l"/>
            <a:r>
              <a:rPr lang="en-US" sz="2400" dirty="0">
                <a:latin typeface="+mj-lt"/>
                <a:ea typeface="+mj-ea"/>
                <a:cs typeface="+mj-cs"/>
              </a:rPr>
              <a:t>Ellen MacArthur Foundation, A new textiles economy: Redesigning fashion’s future, (2017, </a:t>
            </a:r>
            <a:r>
              <a:rPr lang="en-US" sz="2400" dirty="0">
                <a:latin typeface="+mj-lt"/>
                <a:ea typeface="+mj-ea"/>
                <a:cs typeface="+mj-cs"/>
                <a:hlinkClick r:id="rId2">
                  <a:extLst>
                    <a:ext uri="{A12FA001-AC4F-418D-AE19-62706E023703}">
                      <ahyp:hlinkClr xmlns:ahyp="http://schemas.microsoft.com/office/drawing/2018/hyperlinkcolor" val="tx"/>
                    </a:ext>
                  </a:extLst>
                </a:hlinkClick>
              </a:rPr>
              <a:t>http://www.ellenmacarthurfoundation.org/publication</a:t>
            </a:r>
            <a:endParaRPr lang="en-US" sz="2400" dirty="0">
              <a:latin typeface="+mj-lt"/>
              <a:ea typeface="+mj-ea"/>
              <a:cs typeface="+mj-cs"/>
            </a:endParaRPr>
          </a:p>
          <a:p>
            <a:pPr algn="l"/>
            <a:r>
              <a:rPr lang="en-US" sz="2400" dirty="0">
                <a:latin typeface="+mj-lt"/>
                <a:ea typeface="+mj-ea"/>
                <a:cs typeface="+mj-cs"/>
              </a:rPr>
              <a:t>Textiles in Europe's circular economy  </a:t>
            </a:r>
            <a:r>
              <a:rPr lang="en-US" sz="2400" dirty="0">
                <a:latin typeface="+mj-lt"/>
                <a:ea typeface="+mj-ea"/>
                <a:cs typeface="+mj-cs"/>
                <a:hlinkClick r:id="rId3">
                  <a:extLst>
                    <a:ext uri="{A12FA001-AC4F-418D-AE19-62706E023703}">
                      <ahyp:hlinkClr xmlns:ahyp="http://schemas.microsoft.com/office/drawing/2018/hyperlinkcolor" val="tx"/>
                    </a:ext>
                  </a:extLst>
                </a:hlinkClick>
              </a:rPr>
              <a:t>https://www.eea.europa.eu/publications/textiles-in-europes-circular-economy</a:t>
            </a:r>
            <a:r>
              <a:rPr lang="en-US" sz="2400" dirty="0">
                <a:latin typeface="+mj-lt"/>
                <a:ea typeface="+mj-ea"/>
                <a:cs typeface="+mj-cs"/>
              </a:rPr>
              <a:t> </a:t>
            </a:r>
          </a:p>
          <a:p>
            <a:r>
              <a:rPr lang="en-US" sz="2400" dirty="0">
                <a:latin typeface="+mj-lt"/>
                <a:ea typeface="+mj-ea"/>
                <a:cs typeface="+mj-cs"/>
              </a:rPr>
              <a:t>UN Alliance for Sustainable Fashion </a:t>
            </a:r>
            <a:r>
              <a:rPr lang="en-US" sz="2400" dirty="0">
                <a:latin typeface="+mj-lt"/>
                <a:ea typeface="+mj-ea"/>
                <a:cs typeface="+mj-cs"/>
                <a:hlinkClick r:id="rId4">
                  <a:extLst>
                    <a:ext uri="{A12FA001-AC4F-418D-AE19-62706E023703}">
                      <ahyp:hlinkClr xmlns:ahyp="http://schemas.microsoft.com/office/drawing/2018/hyperlinkcolor" val="tx"/>
                    </a:ext>
                  </a:extLst>
                </a:hlinkClick>
              </a:rPr>
              <a:t>Home - The UN Alliance for Sustainable Fashion (unfashionalliance.org)</a:t>
            </a:r>
            <a:endParaRPr lang="en-US" sz="2400" dirty="0">
              <a:latin typeface="+mj-lt"/>
              <a:ea typeface="+mj-ea"/>
              <a:cs typeface="+mj-cs"/>
            </a:endParaRPr>
          </a:p>
          <a:p>
            <a:r>
              <a:rPr lang="en-US" sz="2400" dirty="0">
                <a:latin typeface="+mj-lt"/>
                <a:ea typeface="+mj-ea"/>
                <a:cs typeface="+mj-cs"/>
              </a:rPr>
              <a:t>Peleg Mizrachi, M.; Tal, A. Regulation for Promoting Sustainable, Fair and Circular Fashion. Sustainability 2022, 14, 502. https://doi.org/10.3390/su14010502</a:t>
            </a:r>
          </a:p>
          <a:p>
            <a:r>
              <a:rPr lang="en-US" sz="2400" dirty="0" err="1">
                <a:latin typeface="+mj-lt"/>
                <a:ea typeface="+mj-ea"/>
                <a:cs typeface="+mj-cs"/>
              </a:rPr>
              <a:t>Niinimäki</a:t>
            </a:r>
            <a:r>
              <a:rPr lang="en-US" sz="2400" dirty="0">
                <a:latin typeface="+mj-lt"/>
                <a:ea typeface="+mj-ea"/>
                <a:cs typeface="+mj-cs"/>
              </a:rPr>
              <a:t>, K., Peters, G., </a:t>
            </a:r>
            <a:r>
              <a:rPr lang="en-US" sz="2400" dirty="0" err="1">
                <a:latin typeface="+mj-lt"/>
                <a:ea typeface="+mj-ea"/>
                <a:cs typeface="+mj-cs"/>
              </a:rPr>
              <a:t>Dahlbo</a:t>
            </a:r>
            <a:r>
              <a:rPr lang="en-US" sz="2400" dirty="0">
                <a:latin typeface="+mj-lt"/>
                <a:ea typeface="+mj-ea"/>
                <a:cs typeface="+mj-cs"/>
              </a:rPr>
              <a:t>, H., Perry, P., </a:t>
            </a:r>
            <a:r>
              <a:rPr lang="en-US" sz="2400" dirty="0" err="1">
                <a:latin typeface="+mj-lt"/>
                <a:ea typeface="+mj-ea"/>
                <a:cs typeface="+mj-cs"/>
              </a:rPr>
              <a:t>Rissanen</a:t>
            </a:r>
            <a:r>
              <a:rPr lang="en-US" sz="2400" dirty="0">
                <a:latin typeface="+mj-lt"/>
                <a:ea typeface="+mj-ea"/>
                <a:cs typeface="+mj-cs"/>
              </a:rPr>
              <a:t>, T., &amp; </a:t>
            </a:r>
            <a:r>
              <a:rPr lang="en-US" sz="2400" dirty="0" err="1">
                <a:latin typeface="+mj-lt"/>
                <a:ea typeface="+mj-ea"/>
                <a:cs typeface="+mj-cs"/>
              </a:rPr>
              <a:t>Gwilt</a:t>
            </a:r>
            <a:r>
              <a:rPr lang="en-US" sz="2400" dirty="0">
                <a:latin typeface="+mj-lt"/>
                <a:ea typeface="+mj-ea"/>
                <a:cs typeface="+mj-cs"/>
              </a:rPr>
              <a:t>, A. (2020). The environmental price of fast fashion. Nature Reviews : Earth and Environment, 1, 189-200. https://doi.org/10.1038/s43017-020-0039-9</a:t>
            </a:r>
          </a:p>
          <a:p>
            <a:pPr algn="l"/>
            <a:endParaRPr lang="en-US" sz="1800" b="0" i="0" u="none" strike="noStrike" baseline="0" dirty="0">
              <a:latin typeface="Gotham-Book"/>
            </a:endParaRPr>
          </a:p>
        </p:txBody>
      </p:sp>
    </p:spTree>
    <p:extLst>
      <p:ext uri="{BB962C8B-B14F-4D97-AF65-F5344CB8AC3E}">
        <p14:creationId xmlns:p14="http://schemas.microsoft.com/office/powerpoint/2010/main" val="28511655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60E9A6ED-B880-44EA-8D60-C9D3C82CC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D17B77-3BB6-2B81-FFED-A0CB843555E8}"/>
              </a:ext>
            </a:extLst>
          </p:cNvPr>
          <p:cNvSpPr>
            <a:spLocks noGrp="1"/>
          </p:cNvSpPr>
          <p:nvPr>
            <p:ph type="title"/>
          </p:nvPr>
        </p:nvSpPr>
        <p:spPr>
          <a:xfrm>
            <a:off x="292110" y="557188"/>
            <a:ext cx="5802366" cy="5462611"/>
          </a:xfrm>
        </p:spPr>
        <p:txBody>
          <a:bodyPr>
            <a:normAutofit fontScale="90000"/>
          </a:bodyPr>
          <a:lstStyle/>
          <a:p>
            <a:br>
              <a:rPr lang="ru-RU" sz="1300" dirty="0">
                <a:hlinkClick r:id="rId2"/>
              </a:rPr>
            </a:br>
            <a:r>
              <a:rPr lang="en-US" sz="1300" dirty="0">
                <a:hlinkClick r:id="rId2"/>
              </a:rPr>
              <a:t>https://1drv.ms/b/s!An2OHLVKkifEiBiY2gVOtvlM6Sez?e=hlkkBq</a:t>
            </a:r>
            <a:br>
              <a:rPr lang="ru-RU" sz="1300" dirty="0"/>
            </a:br>
            <a:br>
              <a:rPr lang="ru-RU" sz="1300" dirty="0"/>
            </a:br>
            <a:br>
              <a:rPr lang="ru-RU" sz="2800" dirty="0"/>
            </a:br>
            <a:r>
              <a:rPr lang="en-US" sz="2800" dirty="0"/>
              <a:t>Break into several groups. Open the app using this </a:t>
            </a:r>
            <a:r>
              <a:rPr lang="en-US" sz="2800" dirty="0" err="1"/>
              <a:t>Quarcode</a:t>
            </a:r>
            <a:r>
              <a:rPr lang="en-US" sz="2800" dirty="0"/>
              <a:t>. Read the information about the environmental performance of various fabrics and choose the person in your group who is dressed as sustainable as possible.</a:t>
            </a:r>
            <a:br>
              <a:rPr lang="en-US" sz="2800" dirty="0"/>
            </a:br>
            <a:br>
              <a:rPr lang="ru-RU" sz="2800" dirty="0"/>
            </a:br>
            <a:r>
              <a:rPr lang="en-US" sz="2800" dirty="0"/>
              <a:t>In case you find it difficult to do so, try choosing the most environmentally friendly dressed person based on other criteria.</a:t>
            </a:r>
            <a:br>
              <a:rPr lang="ru-RU" sz="2800" dirty="0"/>
            </a:br>
            <a:br>
              <a:rPr lang="en-US" sz="2800" dirty="0"/>
            </a:br>
            <a:r>
              <a:rPr lang="en-US" sz="2800" dirty="0"/>
              <a:t>Think about what conclusions can be drawn from this exercise.</a:t>
            </a:r>
            <a:br>
              <a:rPr lang="ru-RU" sz="1300" dirty="0"/>
            </a:br>
            <a:endParaRPr lang="LID4096" sz="1300" dirty="0"/>
          </a:p>
        </p:txBody>
      </p:sp>
      <p:sp>
        <p:nvSpPr>
          <p:cNvPr id="3" name="Content Placeholder 2">
            <a:extLst>
              <a:ext uri="{FF2B5EF4-FFF2-40B4-BE49-F238E27FC236}">
                <a16:creationId xmlns:a16="http://schemas.microsoft.com/office/drawing/2014/main" id="{4199D220-9F65-C6E3-6F6E-DC13DF615EDD}"/>
              </a:ext>
            </a:extLst>
          </p:cNvPr>
          <p:cNvSpPr>
            <a:spLocks noGrp="1"/>
          </p:cNvSpPr>
          <p:nvPr>
            <p:ph idx="1"/>
          </p:nvPr>
        </p:nvSpPr>
        <p:spPr>
          <a:xfrm>
            <a:off x="292109" y="1110342"/>
            <a:ext cx="5537067" cy="5018745"/>
          </a:xfrm>
        </p:spPr>
        <p:txBody>
          <a:bodyPr>
            <a:normAutofit/>
          </a:bodyPr>
          <a:lstStyle/>
          <a:p>
            <a:endParaRPr lang="ru-RU" sz="2000" dirty="0"/>
          </a:p>
          <a:p>
            <a:endParaRPr lang="ru-RU" sz="2000" dirty="0"/>
          </a:p>
          <a:p>
            <a:endParaRPr lang="ru-RU" sz="2000" dirty="0"/>
          </a:p>
          <a:p>
            <a:endParaRPr lang="ru-RU" sz="2000" dirty="0"/>
          </a:p>
          <a:p>
            <a:endParaRPr lang="ru-RU" sz="2000" dirty="0"/>
          </a:p>
          <a:p>
            <a:endParaRPr lang="ru-RU" sz="2000" dirty="0"/>
          </a:p>
          <a:p>
            <a:endParaRPr lang="LID4096" sz="2000" dirty="0"/>
          </a:p>
        </p:txBody>
      </p:sp>
      <p:pic>
        <p:nvPicPr>
          <p:cNvPr id="5122" name="Picture 2">
            <a:extLst>
              <a:ext uri="{FF2B5EF4-FFF2-40B4-BE49-F238E27FC236}">
                <a16:creationId xmlns:a16="http://schemas.microsoft.com/office/drawing/2014/main" id="{EFBFBF1E-4098-CE4E-6C5D-03E704B74D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18" r="2080"/>
          <a:stretch/>
        </p:blipFill>
        <p:spPr bwMode="auto">
          <a:xfrm>
            <a:off x="6182944" y="557189"/>
            <a:ext cx="5170852" cy="557189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594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0ACE8B-5BF6-5F3B-4468-C6680B9B6C49}"/>
              </a:ext>
            </a:extLst>
          </p:cNvPr>
          <p:cNvSpPr>
            <a:spLocks noGrp="1"/>
          </p:cNvSpPr>
          <p:nvPr>
            <p:ph type="title"/>
          </p:nvPr>
        </p:nvSpPr>
        <p:spPr>
          <a:xfrm>
            <a:off x="793662" y="386930"/>
            <a:ext cx="10066122" cy="1298448"/>
          </a:xfrm>
        </p:spPr>
        <p:txBody>
          <a:bodyPr anchor="b">
            <a:normAutofit fontScale="90000"/>
          </a:bodyPr>
          <a:lstStyle/>
          <a:p>
            <a:r>
              <a:rPr lang="ru-RU" sz="4800" b="0" i="0" dirty="0">
                <a:effectLst/>
                <a:latin typeface="Söhne"/>
              </a:rPr>
              <a:t>Анализ жизненного цикла продукта</a:t>
            </a:r>
            <a:br>
              <a:rPr lang="ru-RU" sz="4800" b="0" i="0" dirty="0">
                <a:effectLst/>
                <a:latin typeface="Söhne"/>
              </a:rPr>
            </a:br>
            <a:r>
              <a:rPr lang="en-US" sz="4800" b="0" i="0" dirty="0">
                <a:effectLst/>
                <a:latin typeface="Söhne"/>
              </a:rPr>
              <a:t>Life cycle analysis (LCA)</a:t>
            </a:r>
            <a:endParaRPr lang="LID4096" sz="4800" dirty="0"/>
          </a:p>
        </p:txBody>
      </p:sp>
      <p:sp>
        <p:nvSpPr>
          <p:cNvPr id="68" name="Rectangle 67">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BC12CA84-50A2-CFC0-26EF-906AF572A58B}"/>
              </a:ext>
            </a:extLst>
          </p:cNvPr>
          <p:cNvSpPr>
            <a:spLocks noGrp="1"/>
          </p:cNvSpPr>
          <p:nvPr>
            <p:ph idx="1"/>
          </p:nvPr>
        </p:nvSpPr>
        <p:spPr>
          <a:xfrm>
            <a:off x="793661" y="2599509"/>
            <a:ext cx="4530898" cy="3639450"/>
          </a:xfrm>
        </p:spPr>
        <p:txBody>
          <a:bodyPr anchor="ctr">
            <a:normAutofit/>
          </a:bodyPr>
          <a:lstStyle/>
          <a:p>
            <a:r>
              <a:rPr lang="en-US" sz="2000" b="0" i="0" dirty="0">
                <a:effectLst/>
                <a:latin typeface="Söhne"/>
              </a:rPr>
              <a:t>is a methodology used to assess the environmental impacts of a product or service throughout its entire life cycle, from raw material extraction to disposal. </a:t>
            </a:r>
          </a:p>
          <a:p>
            <a:r>
              <a:rPr lang="en-US" sz="2000" b="0" i="0" dirty="0">
                <a:effectLst/>
                <a:latin typeface="Söhne"/>
              </a:rPr>
              <a:t>LCA considers the environmental impacts associated with each stage of the life cycle, including energy consumption, greenhouse gas emissions, water use, and waste generation.</a:t>
            </a:r>
          </a:p>
          <a:p>
            <a:endParaRPr lang="LID4096" sz="2000" dirty="0"/>
          </a:p>
        </p:txBody>
      </p:sp>
      <p:pic>
        <p:nvPicPr>
          <p:cNvPr id="19" name="Picture 2" descr="19 Best Life cycle assessment ideas | life cycle assessment, life cycles,  assessment">
            <a:extLst>
              <a:ext uri="{FF2B5EF4-FFF2-40B4-BE49-F238E27FC236}">
                <a16:creationId xmlns:a16="http://schemas.microsoft.com/office/drawing/2014/main" id="{F6A6FC4D-8D32-0D0F-7B31-5A360F8A95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3846"/>
          <a:stretch/>
        </p:blipFill>
        <p:spPr bwMode="auto">
          <a:xfrm>
            <a:off x="5911532" y="2484255"/>
            <a:ext cx="5150277" cy="3714244"/>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3679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F213AEE7-AC97-EFB3-93FE-7AED6A2C096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2799" y="457200"/>
            <a:ext cx="10566401"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633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3670682-EA43-0974-AD6D-1E79DA3AC413}"/>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LCA in textile industry</a:t>
            </a:r>
            <a:endParaRPr lang="en-US" sz="4000" kern="1200" dirty="0">
              <a:solidFill>
                <a:srgbClr val="FFFFFF"/>
              </a:solidFill>
              <a:latin typeface="+mj-lt"/>
              <a:ea typeface="+mj-ea"/>
              <a:cs typeface="+mj-cs"/>
            </a:endParaRPr>
          </a:p>
        </p:txBody>
      </p:sp>
      <p:pic>
        <p:nvPicPr>
          <p:cNvPr id="5" name="Picture 4">
            <a:extLst>
              <a:ext uri="{FF2B5EF4-FFF2-40B4-BE49-F238E27FC236}">
                <a16:creationId xmlns:a16="http://schemas.microsoft.com/office/drawing/2014/main" id="{32F892FB-3B30-C8D4-1BF6-A729C92B6865}"/>
              </a:ext>
            </a:extLst>
          </p:cNvPr>
          <p:cNvPicPr>
            <a:picLocks noChangeAspect="1"/>
          </p:cNvPicPr>
          <p:nvPr/>
        </p:nvPicPr>
        <p:blipFill rotWithShape="1">
          <a:blip r:embed="rId2"/>
          <a:srcRect l="35000" t="24653" r="10892" b="26191"/>
          <a:stretch/>
        </p:blipFill>
        <p:spPr>
          <a:xfrm>
            <a:off x="4502428" y="1582751"/>
            <a:ext cx="7225748" cy="3692498"/>
          </a:xfrm>
          <a:prstGeom prst="rect">
            <a:avLst/>
          </a:prstGeom>
        </p:spPr>
      </p:pic>
    </p:spTree>
    <p:extLst>
      <p:ext uri="{BB962C8B-B14F-4D97-AF65-F5344CB8AC3E}">
        <p14:creationId xmlns:p14="http://schemas.microsoft.com/office/powerpoint/2010/main" val="4098038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00E0F77-E936-4985-B7B1-B9823486A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B3685ED-8853-488E-0F4A-B94D88E93390}"/>
              </a:ext>
            </a:extLst>
          </p:cNvPr>
          <p:cNvPicPr>
            <a:picLocks noChangeAspect="1"/>
          </p:cNvPicPr>
          <p:nvPr/>
        </p:nvPicPr>
        <p:blipFill rotWithShape="1">
          <a:blip r:embed="rId3"/>
          <a:srcRect l="31697" t="21746" r="10536" b="22381"/>
          <a:stretch/>
        </p:blipFill>
        <p:spPr>
          <a:xfrm>
            <a:off x="511734" y="23660"/>
            <a:ext cx="10843705" cy="5899601"/>
          </a:xfrm>
          <a:prstGeom prst="rect">
            <a:avLst/>
          </a:prstGeom>
        </p:spPr>
      </p:pic>
      <p:sp>
        <p:nvSpPr>
          <p:cNvPr id="18" name="Rectangle 17">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7612129-257E-8D9D-B0BA-780BC7EEB9EA}"/>
              </a:ext>
            </a:extLst>
          </p:cNvPr>
          <p:cNvSpPr txBox="1"/>
          <p:nvPr/>
        </p:nvSpPr>
        <p:spPr>
          <a:xfrm>
            <a:off x="563609" y="6337377"/>
            <a:ext cx="11186025" cy="442422"/>
          </a:xfrm>
          <a:prstGeom prst="rect">
            <a:avLst/>
          </a:prstGeom>
        </p:spPr>
        <p:txBody>
          <a:bodyPr vert="horz" lIns="91440" tIns="45720" rIns="91440" bIns="45720" rtlCol="0" anchor="ctr">
            <a:normAutofit fontScale="85000" lnSpcReduction="20000"/>
          </a:bodyPr>
          <a:lstStyle/>
          <a:p>
            <a:pPr indent="-228600">
              <a:lnSpc>
                <a:spcPct val="90000"/>
              </a:lnSpc>
              <a:spcAft>
                <a:spcPts val="600"/>
              </a:spcAft>
              <a:buFont typeface="Arial" panose="020B0604020202020204" pitchFamily="34" charset="0"/>
              <a:buChar char="•"/>
            </a:pPr>
            <a:r>
              <a:rPr lang="en-US" dirty="0" err="1"/>
              <a:t>Niinimäki</a:t>
            </a:r>
            <a:r>
              <a:rPr lang="en-US" dirty="0"/>
              <a:t>, K., Peters, G., </a:t>
            </a:r>
            <a:r>
              <a:rPr lang="en-US" dirty="0" err="1"/>
              <a:t>Dahlbo</a:t>
            </a:r>
            <a:r>
              <a:rPr lang="en-US" dirty="0"/>
              <a:t>, H., Perry, P., </a:t>
            </a:r>
            <a:r>
              <a:rPr lang="en-US" dirty="0" err="1"/>
              <a:t>Rissanen</a:t>
            </a:r>
            <a:r>
              <a:rPr lang="en-US" dirty="0"/>
              <a:t>, T., &amp; </a:t>
            </a:r>
            <a:r>
              <a:rPr lang="en-US" dirty="0" err="1"/>
              <a:t>Gwilt</a:t>
            </a:r>
            <a:r>
              <a:rPr lang="en-US" dirty="0"/>
              <a:t>, A. (2020). The environmental price of fast fashion. Nature Reviews : Earth and Environment, 1, 189-200. https://doi.org/10.1038/s43017-020-0039-9</a:t>
            </a:r>
          </a:p>
        </p:txBody>
      </p:sp>
    </p:spTree>
    <p:extLst>
      <p:ext uri="{BB962C8B-B14F-4D97-AF65-F5344CB8AC3E}">
        <p14:creationId xmlns:p14="http://schemas.microsoft.com/office/powerpoint/2010/main" val="2612670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 screenshot, graphic design, graphics&#10;&#10;Description automatically generated">
            <a:extLst>
              <a:ext uri="{FF2B5EF4-FFF2-40B4-BE49-F238E27FC236}">
                <a16:creationId xmlns:a16="http://schemas.microsoft.com/office/drawing/2014/main" id="{8525470E-C1D9-B874-CE86-5D25D3773EF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1660" b="9943"/>
          <a:stretch/>
        </p:blipFill>
        <p:spPr>
          <a:xfrm>
            <a:off x="812785" y="457200"/>
            <a:ext cx="10566430" cy="5943600"/>
          </a:xfrm>
          <a:prstGeom prst="rect">
            <a:avLst/>
          </a:prstGeom>
        </p:spPr>
      </p:pic>
    </p:spTree>
    <p:extLst>
      <p:ext uri="{BB962C8B-B14F-4D97-AF65-F5344CB8AC3E}">
        <p14:creationId xmlns:p14="http://schemas.microsoft.com/office/powerpoint/2010/main" val="765260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95" name="Rectangle 12294">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7" name="Rectangle 12296">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9" name="Rectangle 12298">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01" name="Rectangle 12300">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How to Reduce your Fashion Footprint - FASHION Humber">
            <a:extLst>
              <a:ext uri="{FF2B5EF4-FFF2-40B4-BE49-F238E27FC236}">
                <a16:creationId xmlns:a16="http://schemas.microsoft.com/office/drawing/2014/main" id="{EC385C8C-EBA4-B4BC-EB5C-1DAD872B55E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57200" y="609600"/>
            <a:ext cx="11277600" cy="563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307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 screenshot, font, design&#10;&#10;Description automatically generated">
            <a:extLst>
              <a:ext uri="{FF2B5EF4-FFF2-40B4-BE49-F238E27FC236}">
                <a16:creationId xmlns:a16="http://schemas.microsoft.com/office/drawing/2014/main" id="{A9B79A96-F02E-B5BD-4269-EFD9421B74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1516" y="457200"/>
            <a:ext cx="9108967" cy="5943600"/>
          </a:xfrm>
          <a:prstGeom prst="rect">
            <a:avLst/>
          </a:prstGeom>
        </p:spPr>
      </p:pic>
    </p:spTree>
    <p:extLst>
      <p:ext uri="{BB962C8B-B14F-4D97-AF65-F5344CB8AC3E}">
        <p14:creationId xmlns:p14="http://schemas.microsoft.com/office/powerpoint/2010/main" val="2100748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4783</TotalTime>
  <Words>2572</Words>
  <Application>Microsoft Office PowerPoint</Application>
  <PresentationFormat>Widescreen</PresentationFormat>
  <Paragraphs>92</Paragraphs>
  <Slides>29</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Calibri Light</vt:lpstr>
      <vt:lpstr>Gotham-Book</vt:lpstr>
      <vt:lpstr>GraphikXXCondensed-Medium</vt:lpstr>
      <vt:lpstr>Söhne</vt:lpstr>
      <vt:lpstr>Office Theme</vt:lpstr>
      <vt:lpstr>Обмен одеждой… Почему это важно для Хайфы</vt:lpstr>
      <vt:lpstr>SLOW FASION, SWAP party and mending?  What is it and  why is it important  for people and  the environment</vt:lpstr>
      <vt:lpstr>Анализ жизненного цикла продукта Life cycle analysis (LCA)</vt:lpstr>
      <vt:lpstr>PowerPoint Presentation</vt:lpstr>
      <vt:lpstr>LCA in textile industry</vt:lpstr>
      <vt:lpstr>PowerPoint Presentation</vt:lpstr>
      <vt:lpstr>PowerPoint Presentation</vt:lpstr>
      <vt:lpstr>PowerPoint Presentation</vt:lpstr>
      <vt:lpstr>PowerPoint Presentation</vt:lpstr>
      <vt:lpstr>Sustainable development and life cycle analysis (LCA)</vt:lpstr>
      <vt:lpstr>Nonprofit organizations that works to promote sustainability in the textile industry: </vt:lpstr>
      <vt:lpstr>Nonprofit organizations that works to promote sustainability in the textile industry (part 2)</vt:lpstr>
      <vt:lpstr>Nonprofit organizations that works to promote sustainability in the textile industry (part 3)</vt:lpstr>
      <vt:lpstr>But what can be done by us as a consumers to reduce their environmental impact?</vt:lpstr>
      <vt:lpstr>https://www.thredup.com/fashionfootprint/ </vt:lpstr>
      <vt:lpstr>PowerPoint Presentation</vt:lpstr>
      <vt:lpstr>PowerPoint Presentation</vt:lpstr>
      <vt:lpstr>YCloset – The Chinese Renting App</vt:lpstr>
      <vt:lpstr>Rent your wedding or evening dress </vt:lpstr>
      <vt:lpstr>Different Motivations in China vs the West </vt:lpstr>
      <vt:lpstr>Understated luxury (slow fashion) or Fast Fashion? </vt:lpstr>
      <vt:lpstr>There are several types of events that could promote secondhand or vintage clothes consumption, such as: </vt:lpstr>
      <vt:lpstr>Educational or public events </vt:lpstr>
      <vt:lpstr>Sustainable and ethical fashion events in USA</vt:lpstr>
      <vt:lpstr>Here are some specific examples of sustainable and ethical fashion events in Israel </vt:lpstr>
      <vt:lpstr>PowerPoint Presentation</vt:lpstr>
      <vt:lpstr>Here we can use Mentimeter </vt:lpstr>
      <vt:lpstr>Sources and most useful articles</vt:lpstr>
      <vt:lpstr> https://1drv.ms/b/s!An2OHLVKkifEiBiY2gVOtvlM6Sez?e=hlkkBq   Break into several groups. Open the app using this Quarcode. Read the information about the environmental performance of various fabrics and choose the person in your group who is dressed as sustainable as possible.  In case you find it difficult to do so, try choosing the most environmentally friendly dressed person based on other criteria.  Think about what conclusions can be drawn from this exercise.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Environmentalism and sustainability</dc:title>
  <dc:creator>Bela Nikitina</dc:creator>
  <cp:lastModifiedBy>Bela Nikitina</cp:lastModifiedBy>
  <cp:revision>2</cp:revision>
  <dcterms:created xsi:type="dcterms:W3CDTF">2023-04-16T12:12:18Z</dcterms:created>
  <dcterms:modified xsi:type="dcterms:W3CDTF">2025-07-13T16:29:10Z</dcterms:modified>
</cp:coreProperties>
</file>